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embeddings/oleObject1.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21"/>
  </p:notesMasterIdLst>
  <p:handoutMasterIdLst>
    <p:handoutMasterId r:id="rId22"/>
  </p:handoutMasterIdLst>
  <p:sldIdLst>
    <p:sldId id="256" r:id="rId2"/>
    <p:sldId id="273" r:id="rId3"/>
    <p:sldId id="274" r:id="rId4"/>
    <p:sldId id="264" r:id="rId5"/>
    <p:sldId id="262" r:id="rId6"/>
    <p:sldId id="258" r:id="rId7"/>
    <p:sldId id="285" r:id="rId8"/>
    <p:sldId id="286" r:id="rId9"/>
    <p:sldId id="271" r:id="rId10"/>
    <p:sldId id="269" r:id="rId11"/>
    <p:sldId id="275" r:id="rId12"/>
    <p:sldId id="279" r:id="rId13"/>
    <p:sldId id="278" r:id="rId14"/>
    <p:sldId id="280" r:id="rId15"/>
    <p:sldId id="282" r:id="rId16"/>
    <p:sldId id="281" r:id="rId17"/>
    <p:sldId id="276" r:id="rId18"/>
    <p:sldId id="277" r:id="rId19"/>
    <p:sldId id="287" r:id="rId20"/>
  </p:sldIdLst>
  <p:sldSz cx="9144000" cy="6858000" type="screen4x3"/>
  <p:notesSz cx="6669088" cy="9775825"/>
  <p:defaultTextStyle>
    <a:defPPr>
      <a:defRPr lang="es-ES"/>
    </a:defPPr>
    <a:lvl1pPr algn="l" rtl="0" fontAlgn="base">
      <a:spcBef>
        <a:spcPct val="0"/>
      </a:spcBef>
      <a:spcAft>
        <a:spcPct val="0"/>
      </a:spcAft>
      <a:defRPr kern="1200">
        <a:solidFill>
          <a:schemeClr val="tx1"/>
        </a:solidFill>
        <a:latin typeface="Century Gothic" charset="0"/>
        <a:ea typeface="+mn-ea"/>
        <a:cs typeface="+mn-cs"/>
      </a:defRPr>
    </a:lvl1pPr>
    <a:lvl2pPr marL="457200" algn="l" rtl="0" fontAlgn="base">
      <a:spcBef>
        <a:spcPct val="0"/>
      </a:spcBef>
      <a:spcAft>
        <a:spcPct val="0"/>
      </a:spcAft>
      <a:defRPr kern="1200">
        <a:solidFill>
          <a:schemeClr val="tx1"/>
        </a:solidFill>
        <a:latin typeface="Century Gothic" charset="0"/>
        <a:ea typeface="+mn-ea"/>
        <a:cs typeface="+mn-cs"/>
      </a:defRPr>
    </a:lvl2pPr>
    <a:lvl3pPr marL="914400" algn="l" rtl="0" fontAlgn="base">
      <a:spcBef>
        <a:spcPct val="0"/>
      </a:spcBef>
      <a:spcAft>
        <a:spcPct val="0"/>
      </a:spcAft>
      <a:defRPr kern="1200">
        <a:solidFill>
          <a:schemeClr val="tx1"/>
        </a:solidFill>
        <a:latin typeface="Century Gothic" charset="0"/>
        <a:ea typeface="+mn-ea"/>
        <a:cs typeface="+mn-cs"/>
      </a:defRPr>
    </a:lvl3pPr>
    <a:lvl4pPr marL="1371600" algn="l" rtl="0" fontAlgn="base">
      <a:spcBef>
        <a:spcPct val="0"/>
      </a:spcBef>
      <a:spcAft>
        <a:spcPct val="0"/>
      </a:spcAft>
      <a:defRPr kern="1200">
        <a:solidFill>
          <a:schemeClr val="tx1"/>
        </a:solidFill>
        <a:latin typeface="Century Gothic" charset="0"/>
        <a:ea typeface="+mn-ea"/>
        <a:cs typeface="+mn-cs"/>
      </a:defRPr>
    </a:lvl4pPr>
    <a:lvl5pPr marL="1828800" algn="l" rtl="0" fontAlgn="base">
      <a:spcBef>
        <a:spcPct val="0"/>
      </a:spcBef>
      <a:spcAft>
        <a:spcPct val="0"/>
      </a:spcAft>
      <a:defRPr kern="1200">
        <a:solidFill>
          <a:schemeClr val="tx1"/>
        </a:solidFill>
        <a:latin typeface="Century Gothic" charset="0"/>
        <a:ea typeface="+mn-ea"/>
        <a:cs typeface="+mn-cs"/>
      </a:defRPr>
    </a:lvl5pPr>
    <a:lvl6pPr marL="2286000" algn="l" defTabSz="457200" rtl="0" eaLnBrk="1" latinLnBrk="0" hangingPunct="1">
      <a:defRPr kern="1200">
        <a:solidFill>
          <a:schemeClr val="tx1"/>
        </a:solidFill>
        <a:latin typeface="Century Gothic" charset="0"/>
        <a:ea typeface="+mn-ea"/>
        <a:cs typeface="+mn-cs"/>
      </a:defRPr>
    </a:lvl6pPr>
    <a:lvl7pPr marL="2743200" algn="l" defTabSz="457200" rtl="0" eaLnBrk="1" latinLnBrk="0" hangingPunct="1">
      <a:defRPr kern="1200">
        <a:solidFill>
          <a:schemeClr val="tx1"/>
        </a:solidFill>
        <a:latin typeface="Century Gothic" charset="0"/>
        <a:ea typeface="+mn-ea"/>
        <a:cs typeface="+mn-cs"/>
      </a:defRPr>
    </a:lvl7pPr>
    <a:lvl8pPr marL="3200400" algn="l" defTabSz="457200" rtl="0" eaLnBrk="1" latinLnBrk="0" hangingPunct="1">
      <a:defRPr kern="1200">
        <a:solidFill>
          <a:schemeClr val="tx1"/>
        </a:solidFill>
        <a:latin typeface="Century Gothic" charset="0"/>
        <a:ea typeface="+mn-ea"/>
        <a:cs typeface="+mn-cs"/>
      </a:defRPr>
    </a:lvl8pPr>
    <a:lvl9pPr marL="3657600" algn="l" defTabSz="457200" rtl="0" eaLnBrk="1" latinLnBrk="0" hangingPunct="1">
      <a:defRPr kern="1200">
        <a:solidFill>
          <a:schemeClr val="tx1"/>
        </a:solidFill>
        <a:latin typeface="Century Gothic"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FF99"/>
    <a:srgbClr val="CCFF99"/>
    <a:srgbClr val="9933FF"/>
    <a:srgbClr val="CC99FF"/>
    <a:srgbClr val="FFCC66"/>
    <a:srgbClr val="FFFF99"/>
    <a:srgbClr val="6699FF"/>
    <a:srgbClr val="FF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3349" autoAdjust="0"/>
  </p:normalViewPr>
  <p:slideViewPr>
    <p:cSldViewPr>
      <p:cViewPr>
        <p:scale>
          <a:sx n="80" d="100"/>
          <a:sy n="80" d="100"/>
        </p:scale>
        <p:origin x="-3272" y="-15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135171" name="Rectangle 3"/>
          <p:cNvSpPr>
            <a:spLocks noGrp="1" noChangeArrowheads="1"/>
          </p:cNvSpPr>
          <p:nvPr>
            <p:ph type="dt" sz="quarter" idx="1"/>
          </p:nvPr>
        </p:nvSpPr>
        <p:spPr bwMode="auto">
          <a:xfrm>
            <a:off x="377825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135172" name="Rectangle 4"/>
          <p:cNvSpPr>
            <a:spLocks noGrp="1" noChangeArrowheads="1"/>
          </p:cNvSpPr>
          <p:nvPr>
            <p:ph type="ftr" sz="quarter" idx="2"/>
          </p:nvPr>
        </p:nvSpPr>
        <p:spPr bwMode="auto">
          <a:xfrm>
            <a:off x="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135173" name="Rectangle 5"/>
          <p:cNvSpPr>
            <a:spLocks noGrp="1" noChangeArrowheads="1"/>
          </p:cNvSpPr>
          <p:nvPr>
            <p:ph type="sldNum" sz="quarter" idx="3"/>
          </p:nvPr>
        </p:nvSpPr>
        <p:spPr bwMode="auto">
          <a:xfrm>
            <a:off x="377825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0C96663-BD4A-4C4C-A129-17D6A8E9F631}" type="slidenum">
              <a:rPr lang="es-ES"/>
              <a:pPr/>
              <a:t>‹Nr.›</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s-ES"/>
          </a:p>
        </p:txBody>
      </p:sp>
      <p:sp>
        <p:nvSpPr>
          <p:cNvPr id="121859" name="Rectangle 3"/>
          <p:cNvSpPr>
            <a:spLocks noGrp="1" noChangeArrowheads="1"/>
          </p:cNvSpPr>
          <p:nvPr>
            <p:ph type="dt" idx="1"/>
          </p:nvPr>
        </p:nvSpPr>
        <p:spPr bwMode="auto">
          <a:xfrm>
            <a:off x="3778250" y="0"/>
            <a:ext cx="288925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s-ES"/>
          </a:p>
        </p:txBody>
      </p:sp>
      <p:sp>
        <p:nvSpPr>
          <p:cNvPr id="121860" name="Rectangle 4"/>
          <p:cNvSpPr>
            <a:spLocks noRot="1" noChangeArrowheads="1" noTextEdit="1"/>
          </p:cNvSpPr>
          <p:nvPr>
            <p:ph type="sldImg" idx="2"/>
          </p:nvPr>
        </p:nvSpPr>
        <p:spPr bwMode="auto">
          <a:xfrm>
            <a:off x="890588" y="733425"/>
            <a:ext cx="4887912" cy="3665538"/>
          </a:xfrm>
          <a:prstGeom prst="rect">
            <a:avLst/>
          </a:prstGeom>
          <a:noFill/>
          <a:ln w="9525">
            <a:solidFill>
              <a:srgbClr val="000000"/>
            </a:solidFill>
            <a:miter lim="800000"/>
            <a:headEnd/>
            <a:tailEnd/>
          </a:ln>
          <a:effectLst/>
        </p:spPr>
      </p:sp>
      <p:sp>
        <p:nvSpPr>
          <p:cNvPr id="121861" name="Rectangle 5"/>
          <p:cNvSpPr>
            <a:spLocks noGrp="1" noChangeArrowheads="1"/>
          </p:cNvSpPr>
          <p:nvPr>
            <p:ph type="body" sz="quarter" idx="3"/>
          </p:nvPr>
        </p:nvSpPr>
        <p:spPr bwMode="auto">
          <a:xfrm>
            <a:off x="666750" y="4643438"/>
            <a:ext cx="5335588" cy="439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21862" name="Rectangle 6"/>
          <p:cNvSpPr>
            <a:spLocks noGrp="1" noChangeArrowheads="1"/>
          </p:cNvSpPr>
          <p:nvPr>
            <p:ph type="ftr" sz="quarter" idx="4"/>
          </p:nvPr>
        </p:nvSpPr>
        <p:spPr bwMode="auto">
          <a:xfrm>
            <a:off x="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s-ES"/>
          </a:p>
        </p:txBody>
      </p:sp>
      <p:sp>
        <p:nvSpPr>
          <p:cNvPr id="121863" name="Rectangle 7"/>
          <p:cNvSpPr>
            <a:spLocks noGrp="1" noChangeArrowheads="1"/>
          </p:cNvSpPr>
          <p:nvPr>
            <p:ph type="sldNum" sz="quarter" idx="5"/>
          </p:nvPr>
        </p:nvSpPr>
        <p:spPr bwMode="auto">
          <a:xfrm>
            <a:off x="3778250" y="9285288"/>
            <a:ext cx="288925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4B3C29C3-A2FD-4E41-8219-B7342451B368}" type="slidenum">
              <a:rPr lang="es-ES"/>
              <a:pPr/>
              <a:t>‹Nr.›</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68CED3-10F2-4443-A538-0CF07B2F3743}" type="slidenum">
              <a:rPr lang="es-ES"/>
              <a:pPr/>
              <a:t>2</a:t>
            </a:fld>
            <a:endParaRPr lang="es-ES"/>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s-ES"/>
              <a:t>The “Council Recommendation on a European action in the field of rare diseases” allows common policy guidelines to be shared everywhere in Europe. The supporting tools prepared by EUROPLAN to promote and develop National Plans or Strategies for RDs and the spreading of relevant cases in the field of rare diseases within EU MSs will link national efforts with a common strategy at European level. This “double-level” approach ensures that progress is globally coherent and follows common orientations throughout Europe.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AD3678-84BB-D64A-B1FF-39E940316991}" type="slidenum">
              <a:rPr lang="es-ES"/>
              <a:pPr/>
              <a:t>8</a:t>
            </a:fld>
            <a:endParaRPr lang="es-E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s-ES"/>
              <a:t>Euro-Histio-Net - </a:t>
            </a:r>
            <a:r>
              <a:rPr lang="es-ES" b="1"/>
              <a:t>An international reference network for Langerhans cell histiocytosis and associated syndromes</a:t>
            </a:r>
          </a:p>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95774D-E404-724C-A255-C833873756D0}" type="slidenum">
              <a:rPr lang="es-ES"/>
              <a:pPr/>
              <a:t>9</a:t>
            </a:fld>
            <a:endParaRPr lang="es-E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s-ES"/>
              <a:t>We are now at the beginning of the survey.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_tradnl"/>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smtClean="0"/>
            </a:lvl1pPr>
          </a:lstStyle>
          <a:p>
            <a:fld id="{E1AE09A4-487F-DE49-B530-3382A1DB1259}" type="slidenum">
              <a:rPr lang="es-ES"/>
              <a:pPr/>
              <a:t>‹Nr.›</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smtClean="0"/>
            </a:lvl1pPr>
          </a:lstStyle>
          <a:p>
            <a:fld id="{22C780E4-5838-F646-8ADD-790BFBEE6C5E}" type="slidenum">
              <a:rPr lang="es-ES"/>
              <a:pPr/>
              <a:t>‹Nr.›</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476250"/>
            <a:ext cx="2057400" cy="5649913"/>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457200" y="476250"/>
            <a:ext cx="6019800" cy="5649913"/>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smtClean="0"/>
            </a:lvl1pPr>
          </a:lstStyle>
          <a:p>
            <a:fld id="{4BB09D91-4A76-0B4D-8736-57725D2A0F43}" type="slidenum">
              <a:rPr lang="es-ES"/>
              <a:pPr/>
              <a:t>‹Nr.›</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smtClean="0"/>
            </a:lvl1pPr>
          </a:lstStyle>
          <a:p>
            <a:fld id="{B79EF90C-42E4-6C4A-A6E9-7AFEEFE75AF0}" type="slidenum">
              <a:rPr lang="es-ES"/>
              <a:pPr/>
              <a:t>‹Nr.›</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_tradnl"/>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lvl1pPr>
              <a:defRPr/>
            </a:lvl1pPr>
          </a:lstStyle>
          <a:p>
            <a:endParaRPr lang="es-ES"/>
          </a:p>
        </p:txBody>
      </p:sp>
      <p:sp>
        <p:nvSpPr>
          <p:cNvPr id="5" name="Marcador de pie de página 4"/>
          <p:cNvSpPr>
            <a:spLocks noGrp="1"/>
          </p:cNvSpPr>
          <p:nvPr>
            <p:ph type="ftr" sz="quarter" idx="11"/>
          </p:nvPr>
        </p:nvSpPr>
        <p:spPr/>
        <p:txBody>
          <a:bodyPr/>
          <a:lstStyle>
            <a:lvl1pPr>
              <a:defRPr/>
            </a:lvl1pPr>
          </a:lstStyle>
          <a:p>
            <a:endParaRPr lang="es-ES"/>
          </a:p>
        </p:txBody>
      </p:sp>
      <p:sp>
        <p:nvSpPr>
          <p:cNvPr id="6" name="Marcador de número de diapositiva 5"/>
          <p:cNvSpPr>
            <a:spLocks noGrp="1"/>
          </p:cNvSpPr>
          <p:nvPr>
            <p:ph type="sldNum" sz="quarter" idx="12"/>
          </p:nvPr>
        </p:nvSpPr>
        <p:spPr/>
        <p:txBody>
          <a:bodyPr/>
          <a:lstStyle>
            <a:lvl1pPr>
              <a:defRPr smtClean="0"/>
            </a:lvl1pPr>
          </a:lstStyle>
          <a:p>
            <a:fld id="{9739DBED-C64F-1743-8B78-723645F9C393}" type="slidenum">
              <a:rPr lang="es-ES"/>
              <a:pPr/>
              <a:t>‹Nr.›</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smtClean="0"/>
            </a:lvl1pPr>
          </a:lstStyle>
          <a:p>
            <a:fld id="{2415E03C-0AC4-4944-A493-BA7FBCF5D7BB}" type="slidenum">
              <a:rPr lang="es-ES"/>
              <a:pPr/>
              <a:t>‹Nr.›</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_tradnl"/>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lvl1pPr>
              <a:defRPr/>
            </a:lvl1pPr>
          </a:lstStyle>
          <a:p>
            <a:endParaRPr lang="es-ES"/>
          </a:p>
        </p:txBody>
      </p:sp>
      <p:sp>
        <p:nvSpPr>
          <p:cNvPr id="8" name="Marcador de pie de página 7"/>
          <p:cNvSpPr>
            <a:spLocks noGrp="1"/>
          </p:cNvSpPr>
          <p:nvPr>
            <p:ph type="ftr" sz="quarter" idx="11"/>
          </p:nvPr>
        </p:nvSpPr>
        <p:spPr/>
        <p:txBody>
          <a:bodyPr/>
          <a:lstStyle>
            <a:lvl1pPr>
              <a:defRPr/>
            </a:lvl1pPr>
          </a:lstStyle>
          <a:p>
            <a:endParaRPr lang="es-ES"/>
          </a:p>
        </p:txBody>
      </p:sp>
      <p:sp>
        <p:nvSpPr>
          <p:cNvPr id="9" name="Marcador de número de diapositiva 8"/>
          <p:cNvSpPr>
            <a:spLocks noGrp="1"/>
          </p:cNvSpPr>
          <p:nvPr>
            <p:ph type="sldNum" sz="quarter" idx="12"/>
          </p:nvPr>
        </p:nvSpPr>
        <p:spPr/>
        <p:txBody>
          <a:bodyPr/>
          <a:lstStyle>
            <a:lvl1pPr>
              <a:defRPr smtClean="0"/>
            </a:lvl1pPr>
          </a:lstStyle>
          <a:p>
            <a:fld id="{F60EDD8C-465F-5447-B689-E67F1314F426}" type="slidenum">
              <a:rPr lang="es-ES"/>
              <a:pPr/>
              <a:t>‹Nr.›</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lvl1pPr>
              <a:defRPr/>
            </a:lvl1pPr>
          </a:lstStyle>
          <a:p>
            <a:endParaRPr lang="es-ES"/>
          </a:p>
        </p:txBody>
      </p:sp>
      <p:sp>
        <p:nvSpPr>
          <p:cNvPr id="4" name="Marcador de pie de página 3"/>
          <p:cNvSpPr>
            <a:spLocks noGrp="1"/>
          </p:cNvSpPr>
          <p:nvPr>
            <p:ph type="ftr" sz="quarter" idx="11"/>
          </p:nvPr>
        </p:nvSpPr>
        <p:spPr/>
        <p:txBody>
          <a:bodyPr/>
          <a:lstStyle>
            <a:lvl1pPr>
              <a:defRPr/>
            </a:lvl1pPr>
          </a:lstStyle>
          <a:p>
            <a:endParaRPr lang="es-ES"/>
          </a:p>
        </p:txBody>
      </p:sp>
      <p:sp>
        <p:nvSpPr>
          <p:cNvPr id="5" name="Marcador de número de diapositiva 4"/>
          <p:cNvSpPr>
            <a:spLocks noGrp="1"/>
          </p:cNvSpPr>
          <p:nvPr>
            <p:ph type="sldNum" sz="quarter" idx="12"/>
          </p:nvPr>
        </p:nvSpPr>
        <p:spPr/>
        <p:txBody>
          <a:bodyPr/>
          <a:lstStyle>
            <a:lvl1pPr>
              <a:defRPr smtClean="0"/>
            </a:lvl1pPr>
          </a:lstStyle>
          <a:p>
            <a:fld id="{01E037E4-CF55-F844-89D1-BF4A1AA976B3}" type="slidenum">
              <a:rPr lang="es-ES"/>
              <a:pPr/>
              <a:t>‹Nr.›</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s-ES"/>
          </a:p>
        </p:txBody>
      </p:sp>
      <p:sp>
        <p:nvSpPr>
          <p:cNvPr id="3" name="Marcador de pie de página 2"/>
          <p:cNvSpPr>
            <a:spLocks noGrp="1"/>
          </p:cNvSpPr>
          <p:nvPr>
            <p:ph type="ftr" sz="quarter" idx="11"/>
          </p:nvPr>
        </p:nvSpPr>
        <p:spPr/>
        <p:txBody>
          <a:bodyPr/>
          <a:lstStyle>
            <a:lvl1pPr>
              <a:defRPr/>
            </a:lvl1pPr>
          </a:lstStyle>
          <a:p>
            <a:endParaRPr lang="es-ES"/>
          </a:p>
        </p:txBody>
      </p:sp>
      <p:sp>
        <p:nvSpPr>
          <p:cNvPr id="4" name="Marcador de número de diapositiva 3"/>
          <p:cNvSpPr>
            <a:spLocks noGrp="1"/>
          </p:cNvSpPr>
          <p:nvPr>
            <p:ph type="sldNum" sz="quarter" idx="12"/>
          </p:nvPr>
        </p:nvSpPr>
        <p:spPr/>
        <p:txBody>
          <a:bodyPr/>
          <a:lstStyle>
            <a:lvl1pPr>
              <a:defRPr smtClean="0"/>
            </a:lvl1pPr>
          </a:lstStyle>
          <a:p>
            <a:fld id="{5D934C43-6021-EB41-8008-C6AE7A48288E}" type="slidenum">
              <a:rPr lang="es-ES"/>
              <a:pPr/>
              <a:t>‹Nr.›</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_tradnl"/>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smtClean="0"/>
            </a:lvl1pPr>
          </a:lstStyle>
          <a:p>
            <a:fld id="{AF9C5389-9774-7F43-808F-06C0D746D230}" type="slidenum">
              <a:rPr lang="es-ES"/>
              <a:pPr/>
              <a:t>‹Nr.›</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_tradnl"/>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lvl1pPr>
              <a:defRPr/>
            </a:lvl1pPr>
          </a:lstStyle>
          <a:p>
            <a:endParaRPr lang="es-ES"/>
          </a:p>
        </p:txBody>
      </p:sp>
      <p:sp>
        <p:nvSpPr>
          <p:cNvPr id="6" name="Marcador de pie de página 5"/>
          <p:cNvSpPr>
            <a:spLocks noGrp="1"/>
          </p:cNvSpPr>
          <p:nvPr>
            <p:ph type="ftr" sz="quarter" idx="11"/>
          </p:nvPr>
        </p:nvSpPr>
        <p:spPr/>
        <p:txBody>
          <a:bodyPr/>
          <a:lstStyle>
            <a:lvl1pPr>
              <a:defRPr/>
            </a:lvl1pPr>
          </a:lstStyle>
          <a:p>
            <a:endParaRPr lang="es-ES"/>
          </a:p>
        </p:txBody>
      </p:sp>
      <p:sp>
        <p:nvSpPr>
          <p:cNvPr id="7" name="Marcador de número de diapositiva 6"/>
          <p:cNvSpPr>
            <a:spLocks noGrp="1"/>
          </p:cNvSpPr>
          <p:nvPr>
            <p:ph type="sldNum" sz="quarter" idx="12"/>
          </p:nvPr>
        </p:nvSpPr>
        <p:spPr/>
        <p:txBody>
          <a:bodyPr/>
          <a:lstStyle>
            <a:lvl1pPr>
              <a:defRPr smtClean="0"/>
            </a:lvl1pPr>
          </a:lstStyle>
          <a:p>
            <a:fld id="{07BCE788-C0C5-8B44-8A3B-2791061E6EBA}" type="slidenum">
              <a:rPr lang="es-ES"/>
              <a:pPr/>
              <a:t>‹Nr.›</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68313" y="476250"/>
            <a:ext cx="8218487" cy="941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a:t>Haga clic para cambiar el estilo de título	</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47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s-ES"/>
          </a:p>
        </p:txBody>
      </p:sp>
      <p:sp>
        <p:nvSpPr>
          <p:cNvPr id="747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s-ES"/>
          </a:p>
        </p:txBody>
      </p:sp>
      <p:sp>
        <p:nvSpPr>
          <p:cNvPr id="747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F8A3FAE-3255-9A44-B22E-8E723FF9E533}" type="slidenum">
              <a:rPr lang="es-ES"/>
              <a:pPr/>
              <a:t>‹Nr.›</a:t>
            </a:fld>
            <a:endParaRPr lang="es-ES"/>
          </a:p>
        </p:txBody>
      </p:sp>
      <p:pic>
        <p:nvPicPr>
          <p:cNvPr id="74759" name="Picture 7" descr="LOGO BURQOL"/>
          <p:cNvPicPr>
            <a:picLocks noChangeAspect="1" noChangeArrowheads="1"/>
          </p:cNvPicPr>
          <p:nvPr userDrawn="1"/>
        </p:nvPicPr>
        <p:blipFill>
          <a:blip r:embed="rId13"/>
          <a:srcRect/>
          <a:stretch>
            <a:fillRect/>
          </a:stretch>
        </p:blipFill>
        <p:spPr bwMode="auto">
          <a:xfrm>
            <a:off x="468313" y="0"/>
            <a:ext cx="1339850" cy="488950"/>
          </a:xfrm>
          <a:prstGeom prst="rect">
            <a:avLst/>
          </a:prstGeom>
          <a:noFill/>
        </p:spPr>
      </p:pic>
      <p:sp>
        <p:nvSpPr>
          <p:cNvPr id="74761" name="Rectangle 9"/>
          <p:cNvSpPr>
            <a:spLocks noChangeArrowheads="1"/>
          </p:cNvSpPr>
          <p:nvPr userDrawn="1"/>
        </p:nvSpPr>
        <p:spPr bwMode="auto">
          <a:xfrm>
            <a:off x="1763713" y="0"/>
            <a:ext cx="7380287" cy="476250"/>
          </a:xfrm>
          <a:prstGeom prst="rect">
            <a:avLst/>
          </a:prstGeom>
          <a:solidFill>
            <a:schemeClr val="accent2">
              <a:alpha val="70000"/>
            </a:schemeClr>
          </a:solidFill>
          <a:ln w="9525">
            <a:noFill/>
            <a:miter lim="800000"/>
            <a:headEnd/>
            <a:tailEnd/>
          </a:ln>
          <a:effectLst/>
        </p:spPr>
        <p:txBody>
          <a:bodyPr wrap="none" anchor="ctr">
            <a:prstTxWarp prst="textNoShape">
              <a:avLst/>
            </a:prstTxWarp>
          </a:bodyPr>
          <a:lstStyle/>
          <a:p>
            <a:endParaRPr lang="es-ES_tradnl"/>
          </a:p>
        </p:txBody>
      </p:sp>
      <p:sp>
        <p:nvSpPr>
          <p:cNvPr id="74762" name="Rectangle 10"/>
          <p:cNvSpPr>
            <a:spLocks noChangeArrowheads="1"/>
          </p:cNvSpPr>
          <p:nvPr userDrawn="1"/>
        </p:nvSpPr>
        <p:spPr bwMode="auto">
          <a:xfrm>
            <a:off x="395288" y="0"/>
            <a:ext cx="73025" cy="6858000"/>
          </a:xfrm>
          <a:prstGeom prst="rect">
            <a:avLst/>
          </a:prstGeom>
          <a:solidFill>
            <a:srgbClr val="FFCC00"/>
          </a:solidFill>
          <a:ln w="9525">
            <a:noFill/>
            <a:miter lim="800000"/>
            <a:headEnd/>
            <a:tailEnd/>
          </a:ln>
          <a:effectLst/>
        </p:spPr>
        <p:txBody>
          <a:bodyPr wrap="none" anchor="ctr">
            <a:prstTxWarp prst="textNoShape">
              <a:avLst/>
            </a:prstTxWarp>
          </a:bodyPr>
          <a:lstStyle/>
          <a:p>
            <a:endParaRPr lang="es-ES_tradnl"/>
          </a:p>
        </p:txBody>
      </p:sp>
      <p:sp>
        <p:nvSpPr>
          <p:cNvPr id="74763" name="Rectangle 11"/>
          <p:cNvSpPr>
            <a:spLocks noChangeArrowheads="1"/>
          </p:cNvSpPr>
          <p:nvPr userDrawn="1"/>
        </p:nvSpPr>
        <p:spPr bwMode="auto">
          <a:xfrm flipV="1">
            <a:off x="0" y="476250"/>
            <a:ext cx="9144000" cy="73025"/>
          </a:xfrm>
          <a:prstGeom prst="rect">
            <a:avLst/>
          </a:prstGeom>
          <a:solidFill>
            <a:srgbClr val="FFCC00"/>
          </a:solidFill>
          <a:ln w="9525">
            <a:noFill/>
            <a:miter lim="800000"/>
            <a:headEnd/>
            <a:tailEnd/>
          </a:ln>
          <a:effectLst/>
        </p:spPr>
        <p:txBody>
          <a:bodyPr wrap="none" anchor="ctr">
            <a:prstTxWarp prst="textNoShape">
              <a:avLst/>
            </a:prstTxWarp>
          </a:bodyPr>
          <a:lstStyle/>
          <a:p>
            <a:endParaRPr lang="es-ES_tradnl"/>
          </a:p>
        </p:txBody>
      </p:sp>
      <p:sp>
        <p:nvSpPr>
          <p:cNvPr id="74764" name="Rectangle 12"/>
          <p:cNvSpPr>
            <a:spLocks noChangeArrowheads="1"/>
          </p:cNvSpPr>
          <p:nvPr userDrawn="1"/>
        </p:nvSpPr>
        <p:spPr bwMode="auto">
          <a:xfrm>
            <a:off x="6227763" y="0"/>
            <a:ext cx="2916237" cy="6858000"/>
          </a:xfrm>
          <a:prstGeom prst="rect">
            <a:avLst/>
          </a:prstGeom>
          <a:gradFill rotWithShape="1">
            <a:gsLst>
              <a:gs pos="0">
                <a:schemeClr val="accent1">
                  <a:alpha val="30000"/>
                </a:schemeClr>
              </a:gs>
              <a:gs pos="100000">
                <a:schemeClr val="accent1">
                  <a:gamma/>
                  <a:shade val="66275"/>
                  <a:invGamma/>
                  <a:alpha val="80000"/>
                </a:schemeClr>
              </a:gs>
            </a:gsLst>
            <a:lin ang="0" scaled="1"/>
          </a:gradFill>
          <a:ln w="9525">
            <a:noFill/>
            <a:miter lim="800000"/>
            <a:headEnd/>
            <a:tailEnd/>
          </a:ln>
          <a:effectLst/>
        </p:spPr>
        <p:txBody>
          <a:bodyPr wrap="none" anchor="ctr">
            <a:prstTxWarp prst="textNoShape">
              <a:avLst/>
            </a:prstTxWarp>
          </a:bodyPr>
          <a:lstStyle/>
          <a:p>
            <a:endParaRPr lang="es-ES_tradnl"/>
          </a:p>
        </p:txBody>
      </p:sp>
      <p:sp>
        <p:nvSpPr>
          <p:cNvPr id="74765" name="Rectangle 13"/>
          <p:cNvSpPr>
            <a:spLocks noChangeArrowheads="1"/>
          </p:cNvSpPr>
          <p:nvPr userDrawn="1"/>
        </p:nvSpPr>
        <p:spPr bwMode="auto">
          <a:xfrm>
            <a:off x="0" y="0"/>
            <a:ext cx="395288" cy="6858000"/>
          </a:xfrm>
          <a:prstGeom prst="rect">
            <a:avLst/>
          </a:prstGeom>
          <a:solidFill>
            <a:schemeClr val="accent2">
              <a:alpha val="95000"/>
            </a:schemeClr>
          </a:solidFill>
          <a:ln w="9525">
            <a:noFill/>
            <a:miter lim="800000"/>
            <a:headEnd/>
            <a:tailEnd/>
          </a:ln>
          <a:effectLst/>
        </p:spPr>
        <p:txBody>
          <a:bodyPr wrap="none" anchor="ctr">
            <a:prstTxWarp prst="textNoShape">
              <a:avLst/>
            </a:prstTxWarp>
          </a:bodyPr>
          <a:lstStyle/>
          <a:p>
            <a:endParaRPr lang="es-ES_tradnl"/>
          </a:p>
        </p:txBody>
      </p:sp>
      <p:sp>
        <p:nvSpPr>
          <p:cNvPr id="74766" name="Rectangle 14"/>
          <p:cNvSpPr>
            <a:spLocks noChangeArrowheads="1"/>
          </p:cNvSpPr>
          <p:nvPr userDrawn="1"/>
        </p:nvSpPr>
        <p:spPr bwMode="auto">
          <a:xfrm>
            <a:off x="0" y="5418138"/>
            <a:ext cx="9144000" cy="1439862"/>
          </a:xfrm>
          <a:prstGeom prst="rect">
            <a:avLst/>
          </a:prstGeom>
          <a:gradFill rotWithShape="1">
            <a:gsLst>
              <a:gs pos="0">
                <a:srgbClr val="FFCC00">
                  <a:alpha val="30000"/>
                </a:srgbClr>
              </a:gs>
              <a:gs pos="100000">
                <a:srgbClr val="FFCC00">
                  <a:gamma/>
                  <a:shade val="60392"/>
                  <a:invGamma/>
                  <a:alpha val="80000"/>
                </a:srgbClr>
              </a:gs>
            </a:gsLst>
            <a:lin ang="5400000" scaled="1"/>
          </a:gradFill>
          <a:ln w="9525">
            <a:noFill/>
            <a:miter lim="800000"/>
            <a:headEnd/>
            <a:tailEnd/>
          </a:ln>
          <a:effectLst/>
        </p:spPr>
        <p:txBody>
          <a:bodyPr wrap="none" anchor="ctr">
            <a:prstTxWarp prst="textNoShape">
              <a:avLst/>
            </a:prstTxWarp>
          </a:bodyPr>
          <a:lstStyle/>
          <a:p>
            <a:endParaRPr lang="es-ES_tradnl"/>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000">
          <a:solidFill>
            <a:srgbClr val="000066"/>
          </a:solidFill>
          <a:effectLst>
            <a:outerShdw blurRad="38100" dist="38100" dir="2700000" algn="tl">
              <a:srgbClr val="DDDDDD"/>
            </a:outerShdw>
          </a:effectLst>
          <a:latin typeface="+mj-lt"/>
          <a:ea typeface="+mj-ea"/>
          <a:cs typeface="+mj-cs"/>
        </a:defRPr>
      </a:lvl1pPr>
      <a:lvl2pPr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2pPr>
      <a:lvl3pPr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3pPr>
      <a:lvl4pPr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4pPr>
      <a:lvl5pPr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5pPr>
      <a:lvl6pPr marL="457200"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6pPr>
      <a:lvl7pPr marL="914400"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7pPr>
      <a:lvl8pPr marL="1371600"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8pPr>
      <a:lvl9pPr marL="1828800" algn="ctr" rtl="0" fontAlgn="base">
        <a:spcBef>
          <a:spcPct val="0"/>
        </a:spcBef>
        <a:spcAft>
          <a:spcPct val="0"/>
        </a:spcAft>
        <a:defRPr sz="4000">
          <a:solidFill>
            <a:srgbClr val="000066"/>
          </a:solidFill>
          <a:effectLst>
            <a:outerShdw blurRad="38100" dist="38100" dir="2700000" algn="tl">
              <a:srgbClr val="DDDDDD"/>
            </a:outerShdw>
          </a:effectLst>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hyperlink" Target="mailto:renata.linertova@sescs.es"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hyperlink" Target="mailto:julio.lopezbastida@sescs.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7" Type="http://schemas.openxmlformats.org/officeDocument/2006/relationships/image" Target="../media/image25.jpeg"/><Relationship Id="rId8" Type="http://schemas.openxmlformats.org/officeDocument/2006/relationships/image" Target="../media/image26.jpeg"/><Relationship Id="rId9"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565400"/>
            <a:ext cx="7772400" cy="1655763"/>
          </a:xfrm>
        </p:spPr>
        <p:txBody>
          <a:bodyPr/>
          <a:lstStyle/>
          <a:p>
            <a:r>
              <a:rPr lang="en-US" sz="2600" b="1">
                <a:latin typeface="Century Gothic" charset="0"/>
              </a:rPr>
              <a:t>Social Economic Burden and Health-related Quality of Life in Patients with </a:t>
            </a:r>
            <a:br>
              <a:rPr lang="en-US" sz="2600" b="1">
                <a:latin typeface="Century Gothic" charset="0"/>
              </a:rPr>
            </a:br>
            <a:r>
              <a:rPr lang="en-US" sz="2600" b="1">
                <a:latin typeface="Century Gothic" charset="0"/>
              </a:rPr>
              <a:t>Rare Diseases in Europe</a:t>
            </a:r>
            <a:br>
              <a:rPr lang="en-US" sz="2600" b="1">
                <a:latin typeface="Century Gothic" charset="0"/>
              </a:rPr>
            </a:br>
            <a:r>
              <a:rPr lang="en-US" sz="2600" b="1">
                <a:latin typeface="Century Gothic" charset="0"/>
              </a:rPr>
              <a:t>(BURQOL-RD)</a:t>
            </a:r>
            <a:r>
              <a:rPr lang="en-US" sz="2600">
                <a:latin typeface="Century Gothic" charset="0"/>
              </a:rPr>
              <a:t/>
            </a:r>
            <a:br>
              <a:rPr lang="en-US" sz="2600">
                <a:latin typeface="Century Gothic" charset="0"/>
              </a:rPr>
            </a:br>
            <a:r>
              <a:rPr lang="es-ES" sz="2000">
                <a:latin typeface="Century Gothic" charset="0"/>
              </a:rPr>
              <a:t>A/101205</a:t>
            </a:r>
          </a:p>
        </p:txBody>
      </p:sp>
      <p:sp>
        <p:nvSpPr>
          <p:cNvPr id="2052" name="Rectangle 4"/>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pic>
        <p:nvPicPr>
          <p:cNvPr id="2053" name="Picture 5"/>
          <p:cNvPicPr>
            <a:picLocks noChangeAspect="1" noChangeArrowheads="1"/>
          </p:cNvPicPr>
          <p:nvPr/>
        </p:nvPicPr>
        <p:blipFill>
          <a:blip r:embed="rId2"/>
          <a:srcRect/>
          <a:stretch>
            <a:fillRect/>
          </a:stretch>
        </p:blipFill>
        <p:spPr bwMode="auto">
          <a:xfrm>
            <a:off x="2987675" y="1196975"/>
            <a:ext cx="3228975" cy="12287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1835150" y="0"/>
            <a:ext cx="1878013" cy="49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8" name="Rectangle 6"/>
          <p:cNvSpPr>
            <a:spLocks noChangeArrowheads="1"/>
          </p:cNvSpPr>
          <p:nvPr/>
        </p:nvSpPr>
        <p:spPr bwMode="auto">
          <a:xfrm>
            <a:off x="2051050" y="2492375"/>
            <a:ext cx="5041900" cy="3744913"/>
          </a:xfrm>
          <a:prstGeom prst="rect">
            <a:avLst/>
          </a:prstGeom>
          <a:gradFill rotWithShape="1">
            <a:gsLst>
              <a:gs pos="0">
                <a:srgbClr val="003399"/>
              </a:gs>
              <a:gs pos="100000">
                <a:srgbClr val="003399">
                  <a:gamma/>
                  <a:shade val="46275"/>
                  <a:invGamma/>
                </a:srgbClr>
              </a:gs>
            </a:gsLst>
            <a:lin ang="0" scaled="1"/>
          </a:gradFill>
          <a:ln w="9525">
            <a:solidFill>
              <a:schemeClr val="tx1"/>
            </a:solidFill>
            <a:miter lim="800000"/>
            <a:headEnd/>
            <a:tailEnd/>
          </a:ln>
          <a:effectLst/>
        </p:spPr>
        <p:txBody>
          <a:bodyPr wrap="none" anchor="ctr">
            <a:prstTxWarp prst="textNoShape">
              <a:avLst/>
            </a:prstTxWarp>
          </a:bodyPr>
          <a:lstStyle/>
          <a:p>
            <a:endParaRPr lang="es-ES_tradnl"/>
          </a:p>
        </p:txBody>
      </p:sp>
      <p:sp>
        <p:nvSpPr>
          <p:cNvPr id="115714" name="Rectangle 2"/>
          <p:cNvSpPr>
            <a:spLocks noGrp="1" noChangeArrowheads="1"/>
          </p:cNvSpPr>
          <p:nvPr>
            <p:ph type="title"/>
          </p:nvPr>
        </p:nvSpPr>
        <p:spPr/>
        <p:txBody>
          <a:bodyPr/>
          <a:lstStyle/>
          <a:p>
            <a:r>
              <a:rPr lang="es-ES" sz="3600">
                <a:latin typeface="Century Gothic" charset="0"/>
              </a:rPr>
              <a:t>Target RD</a:t>
            </a:r>
          </a:p>
        </p:txBody>
      </p:sp>
      <p:sp>
        <p:nvSpPr>
          <p:cNvPr id="115715" name="Rectangle 3"/>
          <p:cNvSpPr>
            <a:spLocks noGrp="1" noChangeArrowheads="1"/>
          </p:cNvSpPr>
          <p:nvPr>
            <p:ph type="body" idx="1"/>
          </p:nvPr>
        </p:nvSpPr>
        <p:spPr>
          <a:xfrm>
            <a:off x="457200" y="1412875"/>
            <a:ext cx="8229600" cy="1079500"/>
          </a:xfrm>
        </p:spPr>
        <p:txBody>
          <a:bodyPr/>
          <a:lstStyle/>
          <a:p>
            <a:pPr marL="0" indent="0" algn="ctr">
              <a:lnSpc>
                <a:spcPct val="115000"/>
              </a:lnSpc>
              <a:spcBef>
                <a:spcPct val="30000"/>
              </a:spcBef>
              <a:buFontTx/>
              <a:buNone/>
            </a:pPr>
            <a:r>
              <a:rPr lang="en-GB" sz="1800">
                <a:solidFill>
                  <a:srgbClr val="000066"/>
                </a:solidFill>
                <a:latin typeface="Verdana" charset="0"/>
              </a:rPr>
              <a:t>Combining the Delphi prioritization of RD and the Carroll diagram </a:t>
            </a:r>
            <a:r>
              <a:rPr lang="en-GB" sz="1800">
                <a:solidFill>
                  <a:srgbClr val="000066"/>
                </a:solidFill>
                <a:latin typeface="Verdana" charset="0"/>
                <a:sym typeface="Wingdings" charset="2"/>
              </a:rPr>
              <a:t></a:t>
            </a:r>
            <a:r>
              <a:rPr lang="en-GB" sz="1800">
                <a:solidFill>
                  <a:srgbClr val="000066"/>
                </a:solidFill>
                <a:latin typeface="Verdana" charset="0"/>
              </a:rPr>
              <a:t> </a:t>
            </a:r>
          </a:p>
          <a:p>
            <a:pPr marL="0" indent="0" algn="ctr">
              <a:lnSpc>
                <a:spcPct val="115000"/>
              </a:lnSpc>
              <a:spcBef>
                <a:spcPct val="30000"/>
              </a:spcBef>
              <a:buFontTx/>
              <a:buNone/>
            </a:pPr>
            <a:r>
              <a:rPr lang="en-GB" sz="2400" b="1">
                <a:solidFill>
                  <a:srgbClr val="000066"/>
                </a:solidFill>
                <a:latin typeface="Verdana" charset="0"/>
              </a:rPr>
              <a:t>Final set of RD to be targeted in the study:</a:t>
            </a:r>
            <a:endParaRPr lang="es-ES" sz="1600" b="1">
              <a:solidFill>
                <a:srgbClr val="000066"/>
              </a:solidFill>
              <a:latin typeface="Verdana" charset="0"/>
            </a:endParaRPr>
          </a:p>
        </p:txBody>
      </p:sp>
      <p:sp>
        <p:nvSpPr>
          <p:cNvPr id="115717" name="Rectangle 5"/>
          <p:cNvSpPr>
            <a:spLocks noChangeArrowheads="1"/>
          </p:cNvSpPr>
          <p:nvPr/>
        </p:nvSpPr>
        <p:spPr bwMode="auto">
          <a:xfrm>
            <a:off x="2268538" y="2636838"/>
            <a:ext cx="4572000" cy="3411537"/>
          </a:xfrm>
          <a:prstGeom prst="rect">
            <a:avLst/>
          </a:prstGeom>
          <a:noFill/>
          <a:ln w="9525">
            <a:noFill/>
            <a:miter lim="800000"/>
            <a:headEnd/>
            <a:tailEnd/>
          </a:ln>
          <a:effectLst/>
        </p:spPr>
        <p:txBody>
          <a:bodyPr>
            <a:prstTxWarp prst="textNoShape">
              <a:avLst/>
            </a:prstTxWarp>
            <a:spAutoFit/>
          </a:bodyPr>
          <a:lstStyle/>
          <a:p>
            <a:pPr indent="355600">
              <a:spcBef>
                <a:spcPct val="10000"/>
              </a:spcBef>
              <a:buFontTx/>
              <a:buChar char="•"/>
            </a:pPr>
            <a:r>
              <a:rPr lang="en-US" sz="2000">
                <a:solidFill>
                  <a:srgbClr val="FFFF00"/>
                </a:solidFill>
                <a:latin typeface="Verdana" charset="0"/>
              </a:rPr>
              <a:t>Cystic fibrosis </a:t>
            </a:r>
          </a:p>
          <a:p>
            <a:pPr indent="355600">
              <a:spcBef>
                <a:spcPct val="10000"/>
              </a:spcBef>
              <a:buFontTx/>
              <a:buChar char="•"/>
            </a:pPr>
            <a:r>
              <a:rPr lang="en-US" sz="2000">
                <a:solidFill>
                  <a:srgbClr val="FFFF00"/>
                </a:solidFill>
                <a:latin typeface="Verdana" charset="0"/>
              </a:rPr>
              <a:t>Prader-Willi Syndrome  </a:t>
            </a:r>
          </a:p>
          <a:p>
            <a:pPr indent="355600">
              <a:spcBef>
                <a:spcPct val="10000"/>
              </a:spcBef>
              <a:buFontTx/>
              <a:buChar char="•"/>
            </a:pPr>
            <a:r>
              <a:rPr lang="en-US" sz="2000">
                <a:solidFill>
                  <a:srgbClr val="FFFF00"/>
                </a:solidFill>
                <a:latin typeface="Verdana" charset="0"/>
              </a:rPr>
              <a:t>Haemophilia       </a:t>
            </a:r>
          </a:p>
          <a:p>
            <a:pPr indent="355600">
              <a:spcBef>
                <a:spcPct val="10000"/>
              </a:spcBef>
              <a:buFontTx/>
              <a:buChar char="•"/>
            </a:pPr>
            <a:r>
              <a:rPr lang="en-US" sz="2000">
                <a:solidFill>
                  <a:srgbClr val="FFFF00"/>
                </a:solidFill>
                <a:latin typeface="Verdana" charset="0"/>
              </a:rPr>
              <a:t>Duchenne Muscular Dystrophy </a:t>
            </a:r>
          </a:p>
          <a:p>
            <a:pPr indent="355600">
              <a:spcBef>
                <a:spcPct val="10000"/>
              </a:spcBef>
              <a:buFontTx/>
              <a:buChar char="•"/>
            </a:pPr>
            <a:r>
              <a:rPr lang="en-US" sz="2000">
                <a:solidFill>
                  <a:srgbClr val="FFFF00"/>
                </a:solidFill>
                <a:latin typeface="Verdana" charset="0"/>
              </a:rPr>
              <a:t>Epidermolysis Bullosa  </a:t>
            </a:r>
          </a:p>
          <a:p>
            <a:pPr indent="355600">
              <a:spcBef>
                <a:spcPct val="10000"/>
              </a:spcBef>
              <a:buFontTx/>
              <a:buChar char="•"/>
            </a:pPr>
            <a:r>
              <a:rPr lang="en-US" sz="2000">
                <a:solidFill>
                  <a:srgbClr val="FFFF00"/>
                </a:solidFill>
                <a:latin typeface="Verdana" charset="0"/>
              </a:rPr>
              <a:t>Fragile X Syndrome  </a:t>
            </a:r>
          </a:p>
          <a:p>
            <a:pPr indent="355600">
              <a:spcBef>
                <a:spcPct val="10000"/>
              </a:spcBef>
              <a:buFontTx/>
              <a:buChar char="•"/>
            </a:pPr>
            <a:r>
              <a:rPr lang="en-US" sz="2000">
                <a:solidFill>
                  <a:srgbClr val="FFFF00"/>
                </a:solidFill>
                <a:latin typeface="Verdana" charset="0"/>
              </a:rPr>
              <a:t>Scleroderma </a:t>
            </a:r>
          </a:p>
          <a:p>
            <a:pPr indent="355600">
              <a:spcBef>
                <a:spcPct val="10000"/>
              </a:spcBef>
              <a:buFontTx/>
              <a:buChar char="•"/>
            </a:pPr>
            <a:r>
              <a:rPr lang="en-US" sz="2000">
                <a:solidFill>
                  <a:srgbClr val="FFFF00"/>
                </a:solidFill>
                <a:latin typeface="Verdana" charset="0"/>
              </a:rPr>
              <a:t>Mucopolysaccharidosis </a:t>
            </a:r>
          </a:p>
          <a:p>
            <a:pPr indent="355600">
              <a:spcBef>
                <a:spcPct val="10000"/>
              </a:spcBef>
              <a:buFontTx/>
              <a:buChar char="•"/>
            </a:pPr>
            <a:r>
              <a:rPr lang="en-US" sz="2000">
                <a:solidFill>
                  <a:srgbClr val="FFFF00"/>
                </a:solidFill>
                <a:latin typeface="Verdana" charset="0"/>
              </a:rPr>
              <a:t>Juvenile idiopathic arthritis  </a:t>
            </a:r>
          </a:p>
          <a:p>
            <a:pPr indent="355600">
              <a:spcBef>
                <a:spcPct val="10000"/>
              </a:spcBef>
              <a:buFontTx/>
              <a:buChar char="•"/>
            </a:pPr>
            <a:r>
              <a:rPr lang="en-US" sz="2000">
                <a:solidFill>
                  <a:srgbClr val="FFFF00"/>
                </a:solidFill>
                <a:latin typeface="Verdana" charset="0"/>
              </a:rPr>
              <a:t>Histiocytosis  </a:t>
            </a:r>
          </a:p>
        </p:txBody>
      </p:sp>
      <p:sp>
        <p:nvSpPr>
          <p:cNvPr id="115719" name="Rectangle 7"/>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s-ES" sz="3600">
                <a:latin typeface="Century Gothic" charset="0"/>
              </a:rPr>
              <a:t>Survey: Patients</a:t>
            </a:r>
          </a:p>
        </p:txBody>
      </p:sp>
      <p:sp>
        <p:nvSpPr>
          <p:cNvPr id="124931" name="Rectangle 3"/>
          <p:cNvSpPr>
            <a:spLocks noGrp="1" noChangeArrowheads="1"/>
          </p:cNvSpPr>
          <p:nvPr>
            <p:ph type="body" idx="1"/>
          </p:nvPr>
        </p:nvSpPr>
        <p:spPr>
          <a:xfrm>
            <a:off x="827088" y="1600200"/>
            <a:ext cx="7859712" cy="4060825"/>
          </a:xfrm>
        </p:spPr>
        <p:txBody>
          <a:bodyPr/>
          <a:lstStyle/>
          <a:p>
            <a:pPr>
              <a:buFontTx/>
              <a:buNone/>
            </a:pPr>
            <a:r>
              <a:rPr lang="en-US" sz="2800">
                <a:solidFill>
                  <a:srgbClr val="000066"/>
                </a:solidFill>
                <a:latin typeface="Verdana" charset="0"/>
              </a:rPr>
              <a:t>Patients:</a:t>
            </a:r>
          </a:p>
          <a:p>
            <a:pPr lvl="1"/>
            <a:r>
              <a:rPr lang="en-US" sz="2400">
                <a:solidFill>
                  <a:srgbClr val="000066"/>
                </a:solidFill>
                <a:latin typeface="Verdana" charset="0"/>
              </a:rPr>
              <a:t>Burden of disease (socioeconomic costs)</a:t>
            </a:r>
          </a:p>
          <a:p>
            <a:pPr lvl="2"/>
            <a:r>
              <a:rPr lang="en-US" sz="1800">
                <a:solidFill>
                  <a:srgbClr val="000066"/>
                </a:solidFill>
                <a:latin typeface="Verdana" charset="0"/>
              </a:rPr>
              <a:t>E.g. drugs, medical tests, transport, hospitalization, etc.</a:t>
            </a:r>
          </a:p>
          <a:p>
            <a:pPr lvl="1"/>
            <a:r>
              <a:rPr lang="en-US" sz="2400">
                <a:solidFill>
                  <a:srgbClr val="000066"/>
                </a:solidFill>
                <a:latin typeface="Verdana" charset="0"/>
              </a:rPr>
              <a:t>Health related quality of life</a:t>
            </a:r>
          </a:p>
          <a:p>
            <a:pPr lvl="2"/>
            <a:r>
              <a:rPr lang="en-US" sz="1800">
                <a:solidFill>
                  <a:srgbClr val="000066"/>
                </a:solidFill>
                <a:latin typeface="Verdana" charset="0"/>
              </a:rPr>
              <a:t>EQ-5D for adults</a:t>
            </a:r>
          </a:p>
          <a:p>
            <a:pPr lvl="2"/>
            <a:r>
              <a:rPr lang="en-US" sz="1800">
                <a:solidFill>
                  <a:srgbClr val="000066"/>
                </a:solidFill>
                <a:latin typeface="Verdana" charset="0"/>
              </a:rPr>
              <a:t>EQ-5D-Y for children between 6 and 17</a:t>
            </a:r>
          </a:p>
          <a:p>
            <a:pPr lvl="1"/>
            <a:r>
              <a:rPr lang="en-US" sz="2400">
                <a:solidFill>
                  <a:srgbClr val="000066"/>
                </a:solidFill>
                <a:latin typeface="Verdana" charset="0"/>
              </a:rPr>
              <a:t>Disability</a:t>
            </a:r>
          </a:p>
          <a:p>
            <a:pPr lvl="2"/>
            <a:r>
              <a:rPr lang="en-US" sz="1800">
                <a:solidFill>
                  <a:srgbClr val="000066"/>
                </a:solidFill>
                <a:latin typeface="Verdana" charset="0"/>
              </a:rPr>
              <a:t>Barthel Index</a:t>
            </a:r>
          </a:p>
          <a:p>
            <a:pPr lvl="1"/>
            <a:r>
              <a:rPr lang="en-US" sz="2400">
                <a:solidFill>
                  <a:srgbClr val="000066"/>
                </a:solidFill>
                <a:latin typeface="Verdana" charset="0"/>
              </a:rPr>
              <a:t>Demographic data</a:t>
            </a:r>
          </a:p>
          <a:p>
            <a:endParaRPr lang="en-US" sz="2400">
              <a:solidFill>
                <a:srgbClr val="000066"/>
              </a:solidFill>
              <a:latin typeface="Verdana" charset="0"/>
            </a:endParaRPr>
          </a:p>
        </p:txBody>
      </p:sp>
      <p:pic>
        <p:nvPicPr>
          <p:cNvPr id="124936" name="Picture 8" descr="Just Born"/>
          <p:cNvPicPr>
            <a:picLocks noChangeAspect="1" noChangeArrowheads="1"/>
          </p:cNvPicPr>
          <p:nvPr/>
        </p:nvPicPr>
        <p:blipFill>
          <a:blip r:embed="rId2"/>
          <a:srcRect/>
          <a:stretch>
            <a:fillRect/>
          </a:stretch>
        </p:blipFill>
        <p:spPr bwMode="auto">
          <a:xfrm>
            <a:off x="5795963" y="4471988"/>
            <a:ext cx="3217862" cy="2252662"/>
          </a:xfrm>
          <a:prstGeom prst="rect">
            <a:avLst/>
          </a:prstGeom>
          <a:noFill/>
        </p:spPr>
      </p:pic>
      <p:sp>
        <p:nvSpPr>
          <p:cNvPr id="124937" name="Rectangle 9"/>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s-ES">
                <a:latin typeface="Century Gothic" charset="0"/>
              </a:rPr>
              <a:t>Survey: Caregivers</a:t>
            </a:r>
          </a:p>
        </p:txBody>
      </p:sp>
      <p:sp>
        <p:nvSpPr>
          <p:cNvPr id="129027" name="Rectangle 3"/>
          <p:cNvSpPr>
            <a:spLocks noGrp="1" noChangeArrowheads="1"/>
          </p:cNvSpPr>
          <p:nvPr>
            <p:ph type="body" idx="1"/>
          </p:nvPr>
        </p:nvSpPr>
        <p:spPr>
          <a:xfrm>
            <a:off x="611188" y="1916113"/>
            <a:ext cx="5832475" cy="4105275"/>
          </a:xfrm>
        </p:spPr>
        <p:txBody>
          <a:bodyPr/>
          <a:lstStyle/>
          <a:p>
            <a:pPr>
              <a:lnSpc>
                <a:spcPct val="120000"/>
              </a:lnSpc>
            </a:pPr>
            <a:r>
              <a:rPr lang="en-US" sz="2800">
                <a:solidFill>
                  <a:srgbClr val="000066"/>
                </a:solidFill>
                <a:latin typeface="Verdana" charset="0"/>
              </a:rPr>
              <a:t>Caregivers</a:t>
            </a:r>
          </a:p>
          <a:p>
            <a:pPr lvl="1">
              <a:lnSpc>
                <a:spcPct val="120000"/>
              </a:lnSpc>
            </a:pPr>
            <a:r>
              <a:rPr lang="en-US" sz="2400">
                <a:solidFill>
                  <a:srgbClr val="000066"/>
                </a:solidFill>
                <a:latin typeface="Verdana" charset="0"/>
              </a:rPr>
              <a:t>Health related quality of life</a:t>
            </a:r>
          </a:p>
          <a:p>
            <a:pPr lvl="2">
              <a:lnSpc>
                <a:spcPct val="120000"/>
              </a:lnSpc>
            </a:pPr>
            <a:r>
              <a:rPr lang="en-US" sz="1800">
                <a:solidFill>
                  <a:srgbClr val="000066"/>
                </a:solidFill>
                <a:latin typeface="Verdana" charset="0"/>
              </a:rPr>
              <a:t>EQ-5D</a:t>
            </a:r>
          </a:p>
          <a:p>
            <a:pPr lvl="1">
              <a:lnSpc>
                <a:spcPct val="120000"/>
              </a:lnSpc>
            </a:pPr>
            <a:r>
              <a:rPr lang="en-US" sz="2400">
                <a:solidFill>
                  <a:srgbClr val="000066"/>
                </a:solidFill>
                <a:latin typeface="Verdana" charset="0"/>
              </a:rPr>
              <a:t>Over-burden of the caregiver</a:t>
            </a:r>
          </a:p>
          <a:p>
            <a:pPr lvl="2">
              <a:lnSpc>
                <a:spcPct val="120000"/>
              </a:lnSpc>
            </a:pPr>
            <a:r>
              <a:rPr lang="en-US" sz="1800">
                <a:solidFill>
                  <a:srgbClr val="000066"/>
                </a:solidFill>
                <a:latin typeface="Verdana" charset="0"/>
              </a:rPr>
              <a:t>Zarit Scale</a:t>
            </a:r>
          </a:p>
          <a:p>
            <a:pPr lvl="1">
              <a:lnSpc>
                <a:spcPct val="120000"/>
              </a:lnSpc>
            </a:pPr>
            <a:r>
              <a:rPr lang="en-US" sz="2400">
                <a:solidFill>
                  <a:srgbClr val="000066"/>
                </a:solidFill>
                <a:latin typeface="Verdana" charset="0"/>
              </a:rPr>
              <a:t>Time utilization</a:t>
            </a:r>
          </a:p>
          <a:p>
            <a:pPr lvl="1">
              <a:lnSpc>
                <a:spcPct val="120000"/>
              </a:lnSpc>
            </a:pPr>
            <a:r>
              <a:rPr lang="en-US" sz="2400">
                <a:solidFill>
                  <a:srgbClr val="000066"/>
                </a:solidFill>
                <a:latin typeface="Verdana" charset="0"/>
              </a:rPr>
              <a:t>Demographic data</a:t>
            </a:r>
          </a:p>
          <a:p>
            <a:endParaRPr lang="es-ES" sz="2800">
              <a:solidFill>
                <a:srgbClr val="000066"/>
              </a:solidFill>
              <a:latin typeface="Verdana" charset="0"/>
            </a:endParaRPr>
          </a:p>
        </p:txBody>
      </p:sp>
      <p:pic>
        <p:nvPicPr>
          <p:cNvPr id="129029" name="Picture 5" descr="Samaritan"/>
          <p:cNvPicPr>
            <a:picLocks noChangeAspect="1" noChangeArrowheads="1"/>
          </p:cNvPicPr>
          <p:nvPr/>
        </p:nvPicPr>
        <p:blipFill>
          <a:blip r:embed="rId2"/>
          <a:srcRect/>
          <a:stretch>
            <a:fillRect/>
          </a:stretch>
        </p:blipFill>
        <p:spPr bwMode="auto">
          <a:xfrm>
            <a:off x="6227763" y="2997200"/>
            <a:ext cx="2736850" cy="3648075"/>
          </a:xfrm>
          <a:prstGeom prst="rect">
            <a:avLst/>
          </a:prstGeom>
          <a:noFill/>
        </p:spPr>
      </p:pic>
      <p:sp>
        <p:nvSpPr>
          <p:cNvPr id="129030" name="Rectangle 6"/>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s-ES" sz="3600">
                <a:latin typeface="Century Gothic" charset="0"/>
              </a:rPr>
              <a:t>On-line questionnaire</a:t>
            </a:r>
          </a:p>
        </p:txBody>
      </p:sp>
      <p:pic>
        <p:nvPicPr>
          <p:cNvPr id="128004" name="Picture 4"/>
          <p:cNvPicPr>
            <a:picLocks noChangeAspect="1" noChangeArrowheads="1"/>
          </p:cNvPicPr>
          <p:nvPr>
            <p:ph type="body" idx="1"/>
          </p:nvPr>
        </p:nvPicPr>
        <p:blipFill>
          <a:blip r:embed="rId2"/>
          <a:srcRect l="4428" t="2583" r="4428" b="3691"/>
          <a:stretch>
            <a:fillRect/>
          </a:stretch>
        </p:blipFill>
        <p:spPr>
          <a:xfrm>
            <a:off x="1403350" y="1377950"/>
            <a:ext cx="6769100" cy="5480050"/>
          </a:xfrm>
          <a:noFill/>
          <a:ln>
            <a:solidFill>
              <a:schemeClr val="tx1"/>
            </a:solidFill>
          </a:ln>
        </p:spPr>
      </p:pic>
      <p:sp>
        <p:nvSpPr>
          <p:cNvPr id="128005" name="Rectangle 5"/>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s-ES" sz="3600">
                <a:latin typeface="Century Gothic" charset="0"/>
              </a:rPr>
              <a:t>On-line survey in Spain</a:t>
            </a:r>
          </a:p>
        </p:txBody>
      </p:sp>
      <p:sp>
        <p:nvSpPr>
          <p:cNvPr id="130051" name="Rectangle 3"/>
          <p:cNvSpPr>
            <a:spLocks noGrp="1" noChangeArrowheads="1"/>
          </p:cNvSpPr>
          <p:nvPr>
            <p:ph type="body" idx="1"/>
          </p:nvPr>
        </p:nvSpPr>
        <p:spPr>
          <a:xfrm>
            <a:off x="3059113" y="1600200"/>
            <a:ext cx="5834062" cy="3557588"/>
          </a:xfrm>
        </p:spPr>
        <p:txBody>
          <a:bodyPr/>
          <a:lstStyle/>
          <a:p>
            <a:pPr>
              <a:lnSpc>
                <a:spcPct val="130000"/>
              </a:lnSpc>
            </a:pPr>
            <a:r>
              <a:rPr lang="en-US" sz="2400">
                <a:solidFill>
                  <a:srgbClr val="000066"/>
                </a:solidFill>
                <a:latin typeface="Verdana" charset="0"/>
              </a:rPr>
              <a:t>Launched in May 2011</a:t>
            </a:r>
          </a:p>
          <a:p>
            <a:pPr>
              <a:lnSpc>
                <a:spcPct val="130000"/>
              </a:lnSpc>
            </a:pPr>
            <a:r>
              <a:rPr lang="en-US" sz="2400">
                <a:solidFill>
                  <a:srgbClr val="000066"/>
                </a:solidFill>
                <a:latin typeface="Verdana" charset="0"/>
              </a:rPr>
              <a:t>First pilot study with patients with Cystic Fibrosis</a:t>
            </a:r>
          </a:p>
          <a:p>
            <a:pPr>
              <a:lnSpc>
                <a:spcPct val="130000"/>
              </a:lnSpc>
            </a:pPr>
            <a:r>
              <a:rPr lang="en-US" sz="2400">
                <a:solidFill>
                  <a:srgbClr val="000066"/>
                </a:solidFill>
                <a:latin typeface="Verdana" charset="0"/>
              </a:rPr>
              <a:t>Contact through the patients’ organizations</a:t>
            </a:r>
          </a:p>
          <a:p>
            <a:pPr>
              <a:lnSpc>
                <a:spcPct val="130000"/>
              </a:lnSpc>
            </a:pPr>
            <a:r>
              <a:rPr lang="en-US" sz="2400">
                <a:solidFill>
                  <a:srgbClr val="000066"/>
                </a:solidFill>
                <a:latin typeface="Verdana" charset="0"/>
              </a:rPr>
              <a:t>Anonymous</a:t>
            </a:r>
          </a:p>
        </p:txBody>
      </p:sp>
      <p:pic>
        <p:nvPicPr>
          <p:cNvPr id="130053" name="Picture 5" descr="Ticked Checkbox"/>
          <p:cNvPicPr>
            <a:picLocks noChangeAspect="1" noChangeArrowheads="1"/>
          </p:cNvPicPr>
          <p:nvPr/>
        </p:nvPicPr>
        <p:blipFill>
          <a:blip r:embed="rId2"/>
          <a:srcRect/>
          <a:stretch>
            <a:fillRect/>
          </a:stretch>
        </p:blipFill>
        <p:spPr bwMode="auto">
          <a:xfrm>
            <a:off x="468313" y="1700213"/>
            <a:ext cx="2497137" cy="2297112"/>
          </a:xfrm>
          <a:prstGeom prst="rect">
            <a:avLst/>
          </a:prstGeom>
          <a:noFill/>
        </p:spPr>
      </p:pic>
      <p:sp>
        <p:nvSpPr>
          <p:cNvPr id="130055" name="Rectangle 7"/>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s-ES">
                <a:latin typeface="Century Gothic" charset="0"/>
              </a:rPr>
              <a:t>Survey in Europe</a:t>
            </a:r>
          </a:p>
        </p:txBody>
      </p:sp>
      <p:sp>
        <p:nvSpPr>
          <p:cNvPr id="132099" name="Rectangle 3"/>
          <p:cNvSpPr>
            <a:spLocks noGrp="1" noChangeArrowheads="1"/>
          </p:cNvSpPr>
          <p:nvPr>
            <p:ph type="body" idx="1"/>
          </p:nvPr>
        </p:nvSpPr>
        <p:spPr>
          <a:xfrm>
            <a:off x="4067175" y="1600200"/>
            <a:ext cx="4619625" cy="3844925"/>
          </a:xfrm>
        </p:spPr>
        <p:txBody>
          <a:bodyPr/>
          <a:lstStyle/>
          <a:p>
            <a:pPr>
              <a:lnSpc>
                <a:spcPct val="130000"/>
              </a:lnSpc>
            </a:pPr>
            <a:r>
              <a:rPr lang="en-US" sz="2000">
                <a:solidFill>
                  <a:srgbClr val="000066"/>
                </a:solidFill>
                <a:latin typeface="Verdana" charset="0"/>
              </a:rPr>
              <a:t>Expected to be launched in Autumn 2011 in:</a:t>
            </a:r>
          </a:p>
          <a:p>
            <a:pPr lvl="1">
              <a:lnSpc>
                <a:spcPct val="130000"/>
              </a:lnSpc>
              <a:buFont typeface="Wingdings" charset="2"/>
              <a:buChar char="Ø"/>
            </a:pPr>
            <a:r>
              <a:rPr lang="en-US" sz="1800">
                <a:solidFill>
                  <a:srgbClr val="000066"/>
                </a:solidFill>
                <a:latin typeface="Verdana" charset="0"/>
              </a:rPr>
              <a:t>France</a:t>
            </a:r>
          </a:p>
          <a:p>
            <a:pPr lvl="1">
              <a:lnSpc>
                <a:spcPct val="130000"/>
              </a:lnSpc>
              <a:buFont typeface="Wingdings" charset="2"/>
              <a:buChar char="Ø"/>
            </a:pPr>
            <a:r>
              <a:rPr lang="en-US" sz="1800">
                <a:solidFill>
                  <a:srgbClr val="000066"/>
                </a:solidFill>
                <a:latin typeface="Verdana" charset="0"/>
              </a:rPr>
              <a:t>UK</a:t>
            </a:r>
          </a:p>
          <a:p>
            <a:pPr lvl="1">
              <a:lnSpc>
                <a:spcPct val="130000"/>
              </a:lnSpc>
              <a:buFont typeface="Wingdings" charset="2"/>
              <a:buChar char="Ø"/>
            </a:pPr>
            <a:r>
              <a:rPr lang="en-US" sz="1800">
                <a:solidFill>
                  <a:srgbClr val="000066"/>
                </a:solidFill>
                <a:latin typeface="Verdana" charset="0"/>
              </a:rPr>
              <a:t>Italy</a:t>
            </a:r>
          </a:p>
          <a:p>
            <a:pPr lvl="1">
              <a:lnSpc>
                <a:spcPct val="130000"/>
              </a:lnSpc>
              <a:buFont typeface="Wingdings" charset="2"/>
              <a:buChar char="Ø"/>
            </a:pPr>
            <a:r>
              <a:rPr lang="en-US" sz="1800">
                <a:solidFill>
                  <a:srgbClr val="000066"/>
                </a:solidFill>
                <a:latin typeface="Verdana" charset="0"/>
              </a:rPr>
              <a:t>Sweden</a:t>
            </a:r>
          </a:p>
          <a:p>
            <a:pPr lvl="1">
              <a:lnSpc>
                <a:spcPct val="130000"/>
              </a:lnSpc>
              <a:buFont typeface="Wingdings" charset="2"/>
              <a:buChar char="Ø"/>
            </a:pPr>
            <a:r>
              <a:rPr lang="en-US" sz="1800">
                <a:solidFill>
                  <a:srgbClr val="000066"/>
                </a:solidFill>
                <a:latin typeface="Verdana" charset="0"/>
              </a:rPr>
              <a:t>Germany</a:t>
            </a:r>
          </a:p>
          <a:p>
            <a:pPr lvl="1">
              <a:lnSpc>
                <a:spcPct val="130000"/>
              </a:lnSpc>
              <a:buFont typeface="Wingdings" charset="2"/>
              <a:buChar char="Ø"/>
            </a:pPr>
            <a:r>
              <a:rPr lang="en-US" sz="1800">
                <a:solidFill>
                  <a:srgbClr val="000066"/>
                </a:solidFill>
                <a:latin typeface="Verdana" charset="0"/>
              </a:rPr>
              <a:t>Hungary</a:t>
            </a:r>
          </a:p>
          <a:p>
            <a:pPr lvl="1">
              <a:lnSpc>
                <a:spcPct val="130000"/>
              </a:lnSpc>
              <a:buFont typeface="Wingdings" charset="2"/>
              <a:buChar char="Ø"/>
            </a:pPr>
            <a:r>
              <a:rPr lang="en-US" sz="1800">
                <a:solidFill>
                  <a:srgbClr val="000066"/>
                </a:solidFill>
                <a:latin typeface="Verdana" charset="0"/>
              </a:rPr>
              <a:t>Bulgaria</a:t>
            </a:r>
            <a:endParaRPr lang="es-ES" sz="1800"/>
          </a:p>
        </p:txBody>
      </p:sp>
      <p:pic>
        <p:nvPicPr>
          <p:cNvPr id="132110" name="Picture 14" descr="flag_France"/>
          <p:cNvPicPr>
            <a:picLocks noChangeAspect="1" noChangeArrowheads="1"/>
          </p:cNvPicPr>
          <p:nvPr/>
        </p:nvPicPr>
        <p:blipFill>
          <a:blip r:embed="rId2"/>
          <a:srcRect/>
          <a:stretch>
            <a:fillRect/>
          </a:stretch>
        </p:blipFill>
        <p:spPr bwMode="auto">
          <a:xfrm>
            <a:off x="1979613" y="1844675"/>
            <a:ext cx="438150" cy="342900"/>
          </a:xfrm>
          <a:prstGeom prst="rect">
            <a:avLst/>
          </a:prstGeom>
          <a:noFill/>
        </p:spPr>
      </p:pic>
      <p:pic>
        <p:nvPicPr>
          <p:cNvPr id="132112" name="Picture 16" descr="ITALY"/>
          <p:cNvPicPr>
            <a:picLocks noChangeAspect="1" noChangeArrowheads="1"/>
          </p:cNvPicPr>
          <p:nvPr/>
        </p:nvPicPr>
        <p:blipFill>
          <a:blip r:embed="rId3"/>
          <a:srcRect/>
          <a:stretch>
            <a:fillRect/>
          </a:stretch>
        </p:blipFill>
        <p:spPr bwMode="auto">
          <a:xfrm>
            <a:off x="2987675" y="2205038"/>
            <a:ext cx="438150" cy="342900"/>
          </a:xfrm>
          <a:prstGeom prst="rect">
            <a:avLst/>
          </a:prstGeom>
          <a:noFill/>
        </p:spPr>
      </p:pic>
      <p:pic>
        <p:nvPicPr>
          <p:cNvPr id="132114" name="Picture 18" descr="GREAT BRITAIN"/>
          <p:cNvPicPr>
            <a:picLocks noChangeAspect="1" noChangeArrowheads="1"/>
          </p:cNvPicPr>
          <p:nvPr/>
        </p:nvPicPr>
        <p:blipFill>
          <a:blip r:embed="rId4"/>
          <a:srcRect/>
          <a:stretch>
            <a:fillRect/>
          </a:stretch>
        </p:blipFill>
        <p:spPr bwMode="auto">
          <a:xfrm>
            <a:off x="3348038" y="3141663"/>
            <a:ext cx="438150" cy="342900"/>
          </a:xfrm>
          <a:prstGeom prst="rect">
            <a:avLst/>
          </a:prstGeom>
          <a:noFill/>
        </p:spPr>
      </p:pic>
      <p:pic>
        <p:nvPicPr>
          <p:cNvPr id="132116" name="Picture 20" descr="BULGARIA"/>
          <p:cNvPicPr>
            <a:picLocks noChangeAspect="1" noChangeArrowheads="1"/>
          </p:cNvPicPr>
          <p:nvPr/>
        </p:nvPicPr>
        <p:blipFill>
          <a:blip r:embed="rId5"/>
          <a:srcRect/>
          <a:stretch>
            <a:fillRect/>
          </a:stretch>
        </p:blipFill>
        <p:spPr bwMode="auto">
          <a:xfrm>
            <a:off x="971550" y="2205038"/>
            <a:ext cx="438150" cy="342900"/>
          </a:xfrm>
          <a:prstGeom prst="rect">
            <a:avLst/>
          </a:prstGeom>
          <a:noFill/>
        </p:spPr>
      </p:pic>
      <p:pic>
        <p:nvPicPr>
          <p:cNvPr id="132118" name="Picture 22" descr="HUNGARY"/>
          <p:cNvPicPr>
            <a:picLocks noChangeAspect="1" noChangeArrowheads="1"/>
          </p:cNvPicPr>
          <p:nvPr/>
        </p:nvPicPr>
        <p:blipFill>
          <a:blip r:embed="rId6"/>
          <a:srcRect/>
          <a:stretch>
            <a:fillRect/>
          </a:stretch>
        </p:blipFill>
        <p:spPr bwMode="auto">
          <a:xfrm>
            <a:off x="3132138" y="4076700"/>
            <a:ext cx="438150" cy="342900"/>
          </a:xfrm>
          <a:prstGeom prst="rect">
            <a:avLst/>
          </a:prstGeom>
          <a:noFill/>
        </p:spPr>
      </p:pic>
      <p:pic>
        <p:nvPicPr>
          <p:cNvPr id="132120" name="Picture 24" descr="SWEDEN"/>
          <p:cNvPicPr>
            <a:picLocks noChangeAspect="1" noChangeArrowheads="1"/>
          </p:cNvPicPr>
          <p:nvPr/>
        </p:nvPicPr>
        <p:blipFill>
          <a:blip r:embed="rId7"/>
          <a:srcRect/>
          <a:stretch>
            <a:fillRect/>
          </a:stretch>
        </p:blipFill>
        <p:spPr bwMode="auto">
          <a:xfrm>
            <a:off x="611188" y="3141663"/>
            <a:ext cx="438150" cy="342900"/>
          </a:xfrm>
          <a:prstGeom prst="rect">
            <a:avLst/>
          </a:prstGeom>
          <a:noFill/>
        </p:spPr>
      </p:pic>
      <p:pic>
        <p:nvPicPr>
          <p:cNvPr id="132122" name="Picture 26" descr="SPAIN"/>
          <p:cNvPicPr>
            <a:picLocks noChangeAspect="1" noChangeArrowheads="1"/>
          </p:cNvPicPr>
          <p:nvPr/>
        </p:nvPicPr>
        <p:blipFill>
          <a:blip r:embed="rId8"/>
          <a:srcRect/>
          <a:stretch>
            <a:fillRect/>
          </a:stretch>
        </p:blipFill>
        <p:spPr bwMode="auto">
          <a:xfrm>
            <a:off x="900113" y="4076700"/>
            <a:ext cx="438150" cy="342900"/>
          </a:xfrm>
          <a:prstGeom prst="rect">
            <a:avLst/>
          </a:prstGeom>
          <a:noFill/>
        </p:spPr>
      </p:pic>
      <p:pic>
        <p:nvPicPr>
          <p:cNvPr id="132124" name="Picture 28" descr="GERMANY"/>
          <p:cNvPicPr>
            <a:picLocks noChangeAspect="1" noChangeArrowheads="1"/>
          </p:cNvPicPr>
          <p:nvPr/>
        </p:nvPicPr>
        <p:blipFill>
          <a:blip r:embed="rId9"/>
          <a:srcRect/>
          <a:stretch>
            <a:fillRect/>
          </a:stretch>
        </p:blipFill>
        <p:spPr bwMode="auto">
          <a:xfrm>
            <a:off x="2051050" y="4581525"/>
            <a:ext cx="438150" cy="342900"/>
          </a:xfrm>
          <a:prstGeom prst="rect">
            <a:avLst/>
          </a:prstGeom>
          <a:noFill/>
        </p:spPr>
      </p:pic>
      <p:sp>
        <p:nvSpPr>
          <p:cNvPr id="132126" name="Rectangle 30"/>
          <p:cNvSpPr>
            <a:spLocks noChangeArrowheads="1"/>
          </p:cNvSpPr>
          <p:nvPr/>
        </p:nvSpPr>
        <p:spPr bwMode="auto">
          <a:xfrm>
            <a:off x="539750" y="5589588"/>
            <a:ext cx="8388350" cy="1006475"/>
          </a:xfrm>
          <a:prstGeom prst="rect">
            <a:avLst/>
          </a:prstGeom>
          <a:noFill/>
          <a:ln w="9525">
            <a:noFill/>
            <a:miter lim="800000"/>
            <a:headEnd/>
            <a:tailEnd/>
          </a:ln>
          <a:effectLst/>
        </p:spPr>
        <p:txBody>
          <a:bodyPr>
            <a:prstTxWarp prst="textNoShape">
              <a:avLst/>
            </a:prstTxWarp>
            <a:spAutoFit/>
          </a:bodyPr>
          <a:lstStyle/>
          <a:p>
            <a:r>
              <a:rPr lang="es-ES" sz="2000">
                <a:latin typeface="Verdana" charset="0"/>
              </a:rPr>
              <a:t>The </a:t>
            </a:r>
            <a:r>
              <a:rPr lang="es-ES" sz="2000" b="1">
                <a:latin typeface="Verdana" charset="0"/>
              </a:rPr>
              <a:t>collaboration of national patients’ association and federations</a:t>
            </a:r>
            <a:r>
              <a:rPr lang="es-ES" sz="2000">
                <a:latin typeface="Verdana" charset="0"/>
              </a:rPr>
              <a:t> is fundamental to ensure that all the objectives are successfully reached.</a:t>
            </a:r>
          </a:p>
        </p:txBody>
      </p:sp>
      <p:sp>
        <p:nvSpPr>
          <p:cNvPr id="132127" name="Rectangle 31"/>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s-ES">
                <a:latin typeface="Century Gothic" charset="0"/>
              </a:rPr>
              <a:t>Expected outcomes</a:t>
            </a:r>
          </a:p>
        </p:txBody>
      </p:sp>
      <p:sp>
        <p:nvSpPr>
          <p:cNvPr id="131075" name="Rectangle 3"/>
          <p:cNvSpPr>
            <a:spLocks noGrp="1" noChangeArrowheads="1"/>
          </p:cNvSpPr>
          <p:nvPr>
            <p:ph type="body" idx="1"/>
          </p:nvPr>
        </p:nvSpPr>
        <p:spPr>
          <a:xfrm>
            <a:off x="468313" y="1484313"/>
            <a:ext cx="8229600" cy="3773487"/>
          </a:xfrm>
        </p:spPr>
        <p:txBody>
          <a:bodyPr/>
          <a:lstStyle/>
          <a:p>
            <a:pPr marL="628650" lvl="1" indent="-366713">
              <a:lnSpc>
                <a:spcPct val="120000"/>
              </a:lnSpc>
              <a:spcBef>
                <a:spcPct val="30000"/>
              </a:spcBef>
              <a:buFontTx/>
              <a:buAutoNum type="arabicPeriod"/>
            </a:pPr>
            <a:r>
              <a:rPr lang="es-ES" sz="2000">
                <a:solidFill>
                  <a:srgbClr val="000066"/>
                </a:solidFill>
                <a:latin typeface="Verdana" charset="0"/>
              </a:rPr>
              <a:t>An integrated and harmonized </a:t>
            </a:r>
            <a:r>
              <a:rPr lang="es-ES" sz="2000" b="1">
                <a:solidFill>
                  <a:srgbClr val="000066"/>
                </a:solidFill>
                <a:latin typeface="Verdana" charset="0"/>
              </a:rPr>
              <a:t>set of instruments to assess and monitor socio-economic burden and HRQOL</a:t>
            </a:r>
            <a:r>
              <a:rPr lang="es-ES" sz="2000">
                <a:solidFill>
                  <a:srgbClr val="000066"/>
                </a:solidFill>
                <a:latin typeface="Verdana" charset="0"/>
              </a:rPr>
              <a:t> of patients affected by RD and their caregivers. </a:t>
            </a:r>
          </a:p>
          <a:p>
            <a:pPr marL="628650" lvl="1" indent="-366713">
              <a:lnSpc>
                <a:spcPct val="120000"/>
              </a:lnSpc>
              <a:spcBef>
                <a:spcPct val="30000"/>
              </a:spcBef>
              <a:buFontTx/>
              <a:buAutoNum type="arabicPeriod"/>
            </a:pPr>
            <a:r>
              <a:rPr lang="es-ES" sz="2000">
                <a:solidFill>
                  <a:srgbClr val="000066"/>
                </a:solidFill>
                <a:latin typeface="Verdana" charset="0"/>
              </a:rPr>
              <a:t>A detailed </a:t>
            </a:r>
            <a:r>
              <a:rPr lang="es-ES" sz="2000" b="1">
                <a:solidFill>
                  <a:srgbClr val="000066"/>
                </a:solidFill>
                <a:latin typeface="Verdana" charset="0"/>
              </a:rPr>
              <a:t>analysis of the services</a:t>
            </a:r>
            <a:r>
              <a:rPr lang="es-ES" sz="2000">
                <a:solidFill>
                  <a:srgbClr val="000066"/>
                </a:solidFill>
                <a:latin typeface="Verdana" charset="0"/>
              </a:rPr>
              <a:t> (health and social care) received by people with specific RD in different EU countries, including the identification of formal and informal care.</a:t>
            </a:r>
          </a:p>
          <a:p>
            <a:pPr marL="628650" lvl="1" indent="-366713">
              <a:lnSpc>
                <a:spcPct val="120000"/>
              </a:lnSpc>
              <a:spcBef>
                <a:spcPct val="30000"/>
              </a:spcBef>
              <a:buFontTx/>
              <a:buAutoNum type="arabicPeriod"/>
            </a:pPr>
            <a:r>
              <a:rPr lang="es-ES" sz="2000">
                <a:solidFill>
                  <a:srgbClr val="000066"/>
                </a:solidFill>
                <a:latin typeface="Verdana" charset="0"/>
              </a:rPr>
              <a:t>A report on the </a:t>
            </a:r>
            <a:r>
              <a:rPr lang="es-ES" sz="2000" b="1">
                <a:solidFill>
                  <a:srgbClr val="000066"/>
                </a:solidFill>
                <a:latin typeface="Verdana" charset="0"/>
              </a:rPr>
              <a:t>current socioeconomic and HRQOL status of RD patients and caregivers</a:t>
            </a:r>
            <a:r>
              <a:rPr lang="es-ES" sz="2000">
                <a:solidFill>
                  <a:srgbClr val="000066"/>
                </a:solidFill>
                <a:latin typeface="Verdana" charset="0"/>
              </a:rPr>
              <a:t> for the selected RD and EU countries. </a:t>
            </a:r>
          </a:p>
        </p:txBody>
      </p:sp>
      <p:sp>
        <p:nvSpPr>
          <p:cNvPr id="131076" name="Rectangle 4"/>
          <p:cNvSpPr>
            <a:spLocks noChangeArrowheads="1"/>
          </p:cNvSpPr>
          <p:nvPr/>
        </p:nvSpPr>
        <p:spPr bwMode="auto">
          <a:xfrm>
            <a:off x="539750" y="5516563"/>
            <a:ext cx="8374063" cy="1096962"/>
          </a:xfrm>
          <a:prstGeom prst="rect">
            <a:avLst/>
          </a:prstGeom>
          <a:noFill/>
          <a:ln w="9525">
            <a:noFill/>
            <a:miter lim="800000"/>
            <a:headEnd/>
            <a:tailEnd/>
          </a:ln>
          <a:effectLst/>
        </p:spPr>
        <p:txBody>
          <a:bodyPr>
            <a:prstTxWarp prst="textNoShape">
              <a:avLst/>
            </a:prstTxWarp>
            <a:spAutoFit/>
          </a:bodyPr>
          <a:lstStyle/>
          <a:p>
            <a:pPr>
              <a:lnSpc>
                <a:spcPct val="110000"/>
              </a:lnSpc>
              <a:spcBef>
                <a:spcPct val="20000"/>
              </a:spcBef>
            </a:pPr>
            <a:r>
              <a:rPr lang="es-ES" sz="2000">
                <a:latin typeface="Verdana" charset="0"/>
              </a:rPr>
              <a:t>The results and deliverables that emerge from this project will stimulate the </a:t>
            </a:r>
            <a:r>
              <a:rPr lang="es-ES" sz="2000" b="1">
                <a:latin typeface="Verdana" charset="0"/>
              </a:rPr>
              <a:t>future comparability and monitoring of RD</a:t>
            </a:r>
            <a:r>
              <a:rPr lang="es-ES" sz="2000">
                <a:latin typeface="Verdana" charset="0"/>
              </a:rPr>
              <a:t> in Europe as well as anticipate future information needs.</a:t>
            </a:r>
          </a:p>
        </p:txBody>
      </p:sp>
      <p:sp>
        <p:nvSpPr>
          <p:cNvPr id="131077" name="Rectangle 5"/>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es-ES" sz="3600">
                <a:latin typeface="Century Gothic" charset="0"/>
              </a:rPr>
              <a:t>Main benefits</a:t>
            </a:r>
            <a:r>
              <a:rPr lang="es-ES">
                <a:latin typeface="Century Gothic" charset="0"/>
              </a:rPr>
              <a:t> </a:t>
            </a:r>
          </a:p>
        </p:txBody>
      </p:sp>
      <p:sp>
        <p:nvSpPr>
          <p:cNvPr id="125955" name="Rectangle 3"/>
          <p:cNvSpPr>
            <a:spLocks noGrp="1" noChangeArrowheads="1"/>
          </p:cNvSpPr>
          <p:nvPr>
            <p:ph type="body" idx="4294967295"/>
          </p:nvPr>
        </p:nvSpPr>
        <p:spPr>
          <a:xfrm>
            <a:off x="468313" y="1557338"/>
            <a:ext cx="8501062" cy="2500312"/>
          </a:xfrm>
        </p:spPr>
        <p:txBody>
          <a:bodyPr/>
          <a:lstStyle/>
          <a:p>
            <a:pPr algn="just">
              <a:lnSpc>
                <a:spcPct val="105000"/>
              </a:lnSpc>
              <a:spcBef>
                <a:spcPct val="30000"/>
              </a:spcBef>
            </a:pPr>
            <a:r>
              <a:rPr lang="en-GB" sz="2000">
                <a:solidFill>
                  <a:srgbClr val="000066"/>
                </a:solidFill>
                <a:latin typeface="Verdana" charset="0"/>
              </a:rPr>
              <a:t>The BURQOL-RD model will provide an </a:t>
            </a:r>
            <a:r>
              <a:rPr lang="en-GB" sz="2000" b="1">
                <a:solidFill>
                  <a:srgbClr val="000066"/>
                </a:solidFill>
                <a:latin typeface="Verdana" charset="0"/>
              </a:rPr>
              <a:t>integrated and harmonised </a:t>
            </a:r>
            <a:r>
              <a:rPr lang="en-GB" sz="2000">
                <a:solidFill>
                  <a:srgbClr val="000066"/>
                </a:solidFill>
                <a:latin typeface="Verdana" charset="0"/>
              </a:rPr>
              <a:t>means to assess the impact of new </a:t>
            </a:r>
            <a:r>
              <a:rPr lang="en-GB" sz="2000" b="1">
                <a:solidFill>
                  <a:srgbClr val="000066"/>
                </a:solidFill>
                <a:latin typeface="Verdana" charset="0"/>
              </a:rPr>
              <a:t>public health policies,</a:t>
            </a:r>
            <a:r>
              <a:rPr lang="en-GB" sz="2000">
                <a:solidFill>
                  <a:srgbClr val="000066"/>
                </a:solidFill>
                <a:latin typeface="Verdana" charset="0"/>
              </a:rPr>
              <a:t> interventions and treatments for RD “in” and “among” EU Member States.</a:t>
            </a:r>
            <a:endParaRPr lang="es-ES" sz="2000">
              <a:solidFill>
                <a:srgbClr val="000066"/>
              </a:solidFill>
              <a:latin typeface="Verdana" charset="0"/>
            </a:endParaRPr>
          </a:p>
          <a:p>
            <a:pPr algn="just">
              <a:lnSpc>
                <a:spcPct val="105000"/>
              </a:lnSpc>
              <a:spcBef>
                <a:spcPct val="30000"/>
              </a:spcBef>
            </a:pPr>
            <a:r>
              <a:rPr lang="en-GB" sz="2000">
                <a:solidFill>
                  <a:srgbClr val="000066"/>
                </a:solidFill>
                <a:latin typeface="Verdana" charset="0"/>
              </a:rPr>
              <a:t>Moreover, the associated dissemination activities undertaken by BURQOL-RD will also </a:t>
            </a:r>
            <a:r>
              <a:rPr lang="en-GB" sz="2000" b="1">
                <a:solidFill>
                  <a:srgbClr val="000066"/>
                </a:solidFill>
                <a:latin typeface="Verdana" charset="0"/>
              </a:rPr>
              <a:t>improve RD awareness and literacy </a:t>
            </a:r>
            <a:r>
              <a:rPr lang="en-GB" sz="2000">
                <a:solidFill>
                  <a:srgbClr val="000066"/>
                </a:solidFill>
                <a:latin typeface="Verdana" charset="0"/>
              </a:rPr>
              <a:t>among European citizens.</a:t>
            </a:r>
          </a:p>
        </p:txBody>
      </p:sp>
      <p:sp>
        <p:nvSpPr>
          <p:cNvPr id="125956" name="AutoShape 4"/>
          <p:cNvSpPr>
            <a:spLocks noChangeArrowheads="1"/>
          </p:cNvSpPr>
          <p:nvPr/>
        </p:nvSpPr>
        <p:spPr bwMode="auto">
          <a:xfrm>
            <a:off x="1258888" y="4868863"/>
            <a:ext cx="733425" cy="1214437"/>
          </a:xfrm>
          <a:prstGeom prst="curvedRightArrow">
            <a:avLst>
              <a:gd name="adj1" fmla="val 33117"/>
              <a:gd name="adj2" fmla="val 66234"/>
              <a:gd name="adj3" fmla="val 33333"/>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s-ES_tradnl"/>
          </a:p>
        </p:txBody>
      </p:sp>
      <p:sp>
        <p:nvSpPr>
          <p:cNvPr id="125957" name="Text Box 5"/>
          <p:cNvSpPr txBox="1">
            <a:spLocks noChangeArrowheads="1"/>
          </p:cNvSpPr>
          <p:nvPr/>
        </p:nvSpPr>
        <p:spPr bwMode="auto">
          <a:xfrm>
            <a:off x="4572000" y="5589588"/>
            <a:ext cx="3959225" cy="396875"/>
          </a:xfrm>
          <a:prstGeom prst="rect">
            <a:avLst/>
          </a:prstGeom>
          <a:solidFill>
            <a:srgbClr val="003399"/>
          </a:solidFill>
          <a:ln w="9525">
            <a:noFill/>
            <a:miter lim="800000"/>
            <a:headEnd/>
            <a:tailEnd/>
          </a:ln>
          <a:effectLst/>
        </p:spPr>
        <p:txBody>
          <a:bodyPr>
            <a:prstTxWarp prst="textNoShape">
              <a:avLst/>
            </a:prstTxWarp>
            <a:spAutoFit/>
          </a:bodyPr>
          <a:lstStyle/>
          <a:p>
            <a:pPr algn="ctr">
              <a:spcBef>
                <a:spcPct val="50000"/>
              </a:spcBef>
            </a:pPr>
            <a:r>
              <a:rPr lang="es-ES" sz="2000" b="1">
                <a:solidFill>
                  <a:srgbClr val="FFFF00"/>
                </a:solidFill>
                <a:latin typeface="Verdana" charset="0"/>
              </a:rPr>
              <a:t>MORE VISIBILITY</a:t>
            </a:r>
          </a:p>
        </p:txBody>
      </p:sp>
      <p:sp>
        <p:nvSpPr>
          <p:cNvPr id="125958" name="Text Box 6"/>
          <p:cNvSpPr txBox="1">
            <a:spLocks noChangeArrowheads="1"/>
          </p:cNvSpPr>
          <p:nvPr/>
        </p:nvSpPr>
        <p:spPr bwMode="auto">
          <a:xfrm>
            <a:off x="2627313" y="4760913"/>
            <a:ext cx="3959225" cy="396875"/>
          </a:xfrm>
          <a:prstGeom prst="rect">
            <a:avLst/>
          </a:prstGeom>
          <a:solidFill>
            <a:srgbClr val="EABD00"/>
          </a:solidFill>
          <a:ln w="9525">
            <a:noFill/>
            <a:miter lim="800000"/>
            <a:headEnd/>
            <a:tailEnd/>
          </a:ln>
          <a:effectLst/>
        </p:spPr>
        <p:txBody>
          <a:bodyPr>
            <a:prstTxWarp prst="textNoShape">
              <a:avLst/>
            </a:prstTxWarp>
            <a:spAutoFit/>
          </a:bodyPr>
          <a:lstStyle/>
          <a:p>
            <a:pPr algn="ctr">
              <a:spcBef>
                <a:spcPct val="50000"/>
              </a:spcBef>
            </a:pPr>
            <a:r>
              <a:rPr lang="es-ES" sz="2000" b="1">
                <a:latin typeface="Verdana" charset="0"/>
              </a:rPr>
              <a:t>VALIDATED TOOLS</a:t>
            </a:r>
          </a:p>
        </p:txBody>
      </p:sp>
      <p:sp>
        <p:nvSpPr>
          <p:cNvPr id="125959" name="Rectangle 7"/>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s-ES"/>
              <a:t>www.burqol-rd.com</a:t>
            </a:r>
          </a:p>
        </p:txBody>
      </p:sp>
      <p:pic>
        <p:nvPicPr>
          <p:cNvPr id="126979" name="Picture 3" descr="bocetoweb_amarillo"/>
          <p:cNvPicPr>
            <a:picLocks noChangeAspect="1" noChangeArrowheads="1"/>
          </p:cNvPicPr>
          <p:nvPr>
            <p:ph idx="1"/>
          </p:nvPr>
        </p:nvPicPr>
        <p:blipFill>
          <a:blip r:embed="rId2"/>
          <a:srcRect/>
          <a:stretch>
            <a:fillRect/>
          </a:stretch>
        </p:blipFill>
        <p:spPr>
          <a:xfrm>
            <a:off x="1260475" y="1268413"/>
            <a:ext cx="6624638" cy="5299075"/>
          </a:xfrm>
          <a:ln w="3175">
            <a:solidFill>
              <a:schemeClr val="tx1"/>
            </a:solidFill>
          </a:ln>
        </p:spPr>
      </p:pic>
      <p:sp>
        <p:nvSpPr>
          <p:cNvPr id="126980" name="Rectangle 4"/>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755650" y="1052513"/>
            <a:ext cx="5472113" cy="2087562"/>
          </a:xfrm>
        </p:spPr>
        <p:txBody>
          <a:bodyPr/>
          <a:lstStyle/>
          <a:p>
            <a:pPr algn="l">
              <a:lnSpc>
                <a:spcPct val="130000"/>
              </a:lnSpc>
            </a:pPr>
            <a:r>
              <a:rPr lang="es-ES" sz="3800">
                <a:latin typeface="Candara" charset="0"/>
              </a:rPr>
              <a:t>Thank you for your attention!</a:t>
            </a:r>
          </a:p>
        </p:txBody>
      </p:sp>
      <p:sp>
        <p:nvSpPr>
          <p:cNvPr id="144387" name="Rectangle 3"/>
          <p:cNvSpPr>
            <a:spLocks noGrp="1" noChangeArrowheads="1"/>
          </p:cNvSpPr>
          <p:nvPr>
            <p:ph type="subTitle" idx="1"/>
          </p:nvPr>
        </p:nvSpPr>
        <p:spPr>
          <a:xfrm>
            <a:off x="4427538" y="3068638"/>
            <a:ext cx="4319587" cy="2374900"/>
          </a:xfrm>
        </p:spPr>
        <p:txBody>
          <a:bodyPr/>
          <a:lstStyle/>
          <a:p>
            <a:pPr algn="r">
              <a:lnSpc>
                <a:spcPct val="80000"/>
              </a:lnSpc>
            </a:pPr>
            <a:endParaRPr lang="es-ES" sz="2400" b="1">
              <a:solidFill>
                <a:srgbClr val="000066"/>
              </a:solidFill>
              <a:latin typeface="Candara" charset="0"/>
            </a:endParaRPr>
          </a:p>
          <a:p>
            <a:pPr algn="r">
              <a:lnSpc>
                <a:spcPct val="80000"/>
              </a:lnSpc>
            </a:pPr>
            <a:r>
              <a:rPr lang="es-ES" sz="2400" b="1">
                <a:solidFill>
                  <a:srgbClr val="000066"/>
                </a:solidFill>
                <a:latin typeface="Candara" charset="0"/>
              </a:rPr>
              <a:t>Prof. Julio López Bastida</a:t>
            </a:r>
          </a:p>
          <a:p>
            <a:pPr algn="r">
              <a:lnSpc>
                <a:spcPct val="80000"/>
              </a:lnSpc>
            </a:pPr>
            <a:r>
              <a:rPr lang="es-ES" sz="2400">
                <a:solidFill>
                  <a:srgbClr val="000066"/>
                </a:solidFill>
                <a:latin typeface="Candara" charset="0"/>
                <a:hlinkClick r:id="rId2"/>
              </a:rPr>
              <a:t>julio.lopezbastida@sescs.es</a:t>
            </a:r>
            <a:endParaRPr lang="es-ES" sz="2400">
              <a:solidFill>
                <a:srgbClr val="000066"/>
              </a:solidFill>
              <a:latin typeface="Candara" charset="0"/>
            </a:endParaRPr>
          </a:p>
          <a:p>
            <a:pPr algn="r">
              <a:lnSpc>
                <a:spcPct val="80000"/>
              </a:lnSpc>
            </a:pPr>
            <a:endParaRPr lang="es-ES" sz="2400">
              <a:solidFill>
                <a:srgbClr val="000066"/>
              </a:solidFill>
              <a:latin typeface="Candara" charset="0"/>
            </a:endParaRPr>
          </a:p>
          <a:p>
            <a:pPr algn="r">
              <a:lnSpc>
                <a:spcPct val="80000"/>
              </a:lnSpc>
            </a:pPr>
            <a:r>
              <a:rPr lang="es-ES" sz="2400" b="1">
                <a:solidFill>
                  <a:srgbClr val="000066"/>
                </a:solidFill>
                <a:latin typeface="Candara" charset="0"/>
              </a:rPr>
              <a:t>Renata Linertová</a:t>
            </a:r>
          </a:p>
          <a:p>
            <a:pPr algn="r">
              <a:lnSpc>
                <a:spcPct val="80000"/>
              </a:lnSpc>
            </a:pPr>
            <a:r>
              <a:rPr lang="es-ES" sz="2400">
                <a:solidFill>
                  <a:srgbClr val="FFFF99"/>
                </a:solidFill>
                <a:latin typeface="Candara" charset="0"/>
                <a:hlinkClick r:id="rId3"/>
              </a:rPr>
              <a:t>renata.linertova@sescs.es</a:t>
            </a:r>
            <a:endParaRPr lang="es-ES" sz="2400">
              <a:solidFill>
                <a:srgbClr val="FFFF99"/>
              </a:solidFill>
              <a:latin typeface="Candara" charset="0"/>
            </a:endParaRPr>
          </a:p>
        </p:txBody>
      </p:sp>
      <p:pic>
        <p:nvPicPr>
          <p:cNvPr id="144388" name="Picture 4"/>
          <p:cNvPicPr>
            <a:picLocks noChangeAspect="1" noChangeArrowheads="1"/>
          </p:cNvPicPr>
          <p:nvPr/>
        </p:nvPicPr>
        <p:blipFill>
          <a:blip r:embed="rId4"/>
          <a:srcRect/>
          <a:stretch>
            <a:fillRect/>
          </a:stretch>
        </p:blipFill>
        <p:spPr bwMode="auto">
          <a:xfrm>
            <a:off x="755650" y="3429000"/>
            <a:ext cx="3228975" cy="12287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45" name="Rectangle 13"/>
          <p:cNvSpPr>
            <a:spLocks noChangeArrowheads="1"/>
          </p:cNvSpPr>
          <p:nvPr/>
        </p:nvSpPr>
        <p:spPr bwMode="auto">
          <a:xfrm>
            <a:off x="5435600" y="4581525"/>
            <a:ext cx="3384550" cy="1439863"/>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endParaRPr lang="es-ES"/>
          </a:p>
          <a:p>
            <a:pPr algn="ctr"/>
            <a:endParaRPr lang="es-ES"/>
          </a:p>
          <a:p>
            <a:pPr algn="ctr"/>
            <a:endParaRPr lang="es-ES"/>
          </a:p>
          <a:p>
            <a:pPr algn="ctr"/>
            <a:r>
              <a:rPr lang="es-ES">
                <a:solidFill>
                  <a:srgbClr val="000066"/>
                </a:solidFill>
                <a:latin typeface="Verdana" charset="0"/>
              </a:rPr>
              <a:t>(2010 – 2013)</a:t>
            </a:r>
          </a:p>
        </p:txBody>
      </p:sp>
      <p:sp>
        <p:nvSpPr>
          <p:cNvPr id="120834" name="Rectangle 2"/>
          <p:cNvSpPr>
            <a:spLocks noGrp="1" noChangeArrowheads="1"/>
          </p:cNvSpPr>
          <p:nvPr>
            <p:ph type="title"/>
          </p:nvPr>
        </p:nvSpPr>
        <p:spPr/>
        <p:txBody>
          <a:bodyPr/>
          <a:lstStyle/>
          <a:p>
            <a:r>
              <a:rPr lang="es-ES" sz="3600">
                <a:latin typeface="Century Gothic" charset="0"/>
              </a:rPr>
              <a:t>Background</a:t>
            </a:r>
          </a:p>
        </p:txBody>
      </p:sp>
      <p:sp>
        <p:nvSpPr>
          <p:cNvPr id="120835" name="Text Box 3"/>
          <p:cNvSpPr txBox="1">
            <a:spLocks noChangeArrowheads="1"/>
          </p:cNvSpPr>
          <p:nvPr/>
        </p:nvSpPr>
        <p:spPr bwMode="auto">
          <a:xfrm>
            <a:off x="1816100" y="2597150"/>
            <a:ext cx="184150" cy="349250"/>
          </a:xfrm>
          <a:prstGeom prst="rect">
            <a:avLst/>
          </a:prstGeom>
          <a:noFill/>
          <a:ln w="9525">
            <a:noFill/>
            <a:miter lim="800000"/>
            <a:headEnd/>
            <a:tailEnd/>
          </a:ln>
          <a:effectLst/>
        </p:spPr>
        <p:txBody>
          <a:bodyPr wrap="none">
            <a:prstTxWarp prst="textNoShape">
              <a:avLst/>
            </a:prstTxWarp>
            <a:spAutoFit/>
          </a:bodyPr>
          <a:lstStyle/>
          <a:p>
            <a:pPr>
              <a:lnSpc>
                <a:spcPct val="105000"/>
              </a:lnSpc>
              <a:spcBef>
                <a:spcPct val="10000"/>
              </a:spcBef>
            </a:pPr>
            <a:endParaRPr lang="es-ES_tradnl" sz="1600"/>
          </a:p>
        </p:txBody>
      </p:sp>
      <p:sp>
        <p:nvSpPr>
          <p:cNvPr id="120836" name="Text Box 4"/>
          <p:cNvSpPr txBox="1">
            <a:spLocks noChangeArrowheads="1"/>
          </p:cNvSpPr>
          <p:nvPr/>
        </p:nvSpPr>
        <p:spPr bwMode="auto">
          <a:xfrm>
            <a:off x="827088" y="1484313"/>
            <a:ext cx="3529012" cy="1284287"/>
          </a:xfrm>
          <a:prstGeom prst="rect">
            <a:avLst/>
          </a:prstGeom>
          <a:solidFill>
            <a:srgbClr val="33CCFF"/>
          </a:solidFill>
          <a:ln w="9525">
            <a:solidFill>
              <a:schemeClr val="tx1"/>
            </a:solidFill>
            <a:miter lim="800000"/>
            <a:headEnd/>
            <a:tailEnd/>
          </a:ln>
          <a:effectLst/>
        </p:spPr>
        <p:txBody>
          <a:bodyPr>
            <a:prstTxWarp prst="textNoShape">
              <a:avLst/>
            </a:prstTxWarp>
            <a:spAutoFit/>
          </a:bodyPr>
          <a:lstStyle/>
          <a:p>
            <a:pPr>
              <a:lnSpc>
                <a:spcPct val="105000"/>
              </a:lnSpc>
              <a:spcBef>
                <a:spcPct val="10000"/>
              </a:spcBef>
            </a:pPr>
            <a:r>
              <a:rPr lang="es-ES" b="1"/>
              <a:t>“Council Recommendation on a European action in the field of rare diseases”</a:t>
            </a:r>
          </a:p>
          <a:p>
            <a:pPr>
              <a:lnSpc>
                <a:spcPct val="105000"/>
              </a:lnSpc>
              <a:spcBef>
                <a:spcPct val="10000"/>
              </a:spcBef>
            </a:pPr>
            <a:r>
              <a:rPr lang="es-ES" sz="1600" b="1"/>
              <a:t>2009/C 151/02</a:t>
            </a:r>
            <a:r>
              <a:rPr lang="es-ES" b="1"/>
              <a:t> </a:t>
            </a:r>
          </a:p>
        </p:txBody>
      </p:sp>
      <p:sp>
        <p:nvSpPr>
          <p:cNvPr id="120837" name="Text Box 5"/>
          <p:cNvSpPr txBox="1">
            <a:spLocks noChangeArrowheads="1"/>
          </p:cNvSpPr>
          <p:nvPr/>
        </p:nvSpPr>
        <p:spPr bwMode="auto">
          <a:xfrm>
            <a:off x="827088" y="4292600"/>
            <a:ext cx="3454400" cy="1884363"/>
          </a:xfrm>
          <a:prstGeom prst="rect">
            <a:avLst/>
          </a:prstGeom>
          <a:solidFill>
            <a:srgbClr val="FFFF99"/>
          </a:solidFill>
          <a:ln w="9525">
            <a:solidFill>
              <a:schemeClr val="tx1"/>
            </a:solidFill>
            <a:miter lim="800000"/>
            <a:headEnd/>
            <a:tailEnd/>
          </a:ln>
          <a:effectLst/>
        </p:spPr>
        <p:txBody>
          <a:bodyPr>
            <a:prstTxWarp prst="textNoShape">
              <a:avLst/>
            </a:prstTxWarp>
            <a:spAutoFit/>
          </a:bodyPr>
          <a:lstStyle/>
          <a:p>
            <a:pPr eaLnBrk="0" hangingPunct="0">
              <a:lnSpc>
                <a:spcPct val="105000"/>
              </a:lnSpc>
              <a:spcBef>
                <a:spcPct val="10000"/>
              </a:spcBef>
              <a:spcAft>
                <a:spcPts val="1200"/>
              </a:spcAft>
            </a:pPr>
            <a:r>
              <a:rPr lang="en-GB" sz="2000" b="1"/>
              <a:t>EUROPLAN (2008 – 2011)</a:t>
            </a:r>
          </a:p>
          <a:p>
            <a:pPr eaLnBrk="0" hangingPunct="0">
              <a:lnSpc>
                <a:spcPct val="105000"/>
              </a:lnSpc>
              <a:spcBef>
                <a:spcPct val="10000"/>
              </a:spcBef>
              <a:spcAft>
                <a:spcPts val="1200"/>
              </a:spcAft>
            </a:pPr>
            <a:r>
              <a:rPr lang="en-GB" sz="1600" b="1"/>
              <a:t>To develop recommendations to elaborate national plans for RD, to facilitate the coherence of national initiatives with best practices.</a:t>
            </a:r>
            <a:endParaRPr lang="es-ES" sz="1600" b="1"/>
          </a:p>
        </p:txBody>
      </p:sp>
      <p:sp>
        <p:nvSpPr>
          <p:cNvPr id="120839" name="AutoShape 7"/>
          <p:cNvSpPr>
            <a:spLocks/>
          </p:cNvSpPr>
          <p:nvPr/>
        </p:nvSpPr>
        <p:spPr bwMode="auto">
          <a:xfrm>
            <a:off x="4500563" y="1557338"/>
            <a:ext cx="576262" cy="4103687"/>
          </a:xfrm>
          <a:prstGeom prst="rightBrace">
            <a:avLst>
              <a:gd name="adj1" fmla="val 59343"/>
              <a:gd name="adj2" fmla="val 50000"/>
            </a:avLst>
          </a:prstGeom>
          <a:noFill/>
          <a:ln w="9525">
            <a:solidFill>
              <a:schemeClr val="tx1"/>
            </a:solidFill>
            <a:round/>
            <a:headEnd/>
            <a:tailEnd/>
          </a:ln>
          <a:effectLst/>
        </p:spPr>
        <p:txBody>
          <a:bodyPr wrap="none" anchor="ctr">
            <a:prstTxWarp prst="textNoShape">
              <a:avLst/>
            </a:prstTxWarp>
          </a:bodyPr>
          <a:lstStyle/>
          <a:p>
            <a:endParaRPr lang="es-ES_tradnl"/>
          </a:p>
        </p:txBody>
      </p:sp>
      <p:sp>
        <p:nvSpPr>
          <p:cNvPr id="120840" name="Text Box 8"/>
          <p:cNvSpPr txBox="1">
            <a:spLocks noChangeArrowheads="1"/>
          </p:cNvSpPr>
          <p:nvPr/>
        </p:nvSpPr>
        <p:spPr bwMode="auto">
          <a:xfrm>
            <a:off x="5292725" y="2351088"/>
            <a:ext cx="3600450" cy="1387475"/>
          </a:xfrm>
          <a:prstGeom prst="rect">
            <a:avLst/>
          </a:prstGeom>
          <a:solidFill>
            <a:srgbClr val="CCCCFF"/>
          </a:solidFill>
          <a:ln w="9525">
            <a:solidFill>
              <a:schemeClr val="tx1"/>
            </a:solidFill>
            <a:miter lim="800000"/>
            <a:headEnd/>
            <a:tailEnd/>
          </a:ln>
          <a:effectLst/>
        </p:spPr>
        <p:txBody>
          <a:bodyPr>
            <a:prstTxWarp prst="textNoShape">
              <a:avLst/>
            </a:prstTxWarp>
            <a:spAutoFit/>
          </a:bodyPr>
          <a:lstStyle/>
          <a:p>
            <a:pPr eaLnBrk="0" hangingPunct="0">
              <a:lnSpc>
                <a:spcPct val="105000"/>
              </a:lnSpc>
              <a:spcBef>
                <a:spcPct val="10000"/>
              </a:spcBef>
            </a:pPr>
            <a:r>
              <a:rPr lang="en-GB" sz="1600">
                <a:latin typeface="Verdana" charset="0"/>
              </a:rPr>
              <a:t>Need of </a:t>
            </a:r>
            <a:r>
              <a:rPr lang="en-GB" sz="1600" b="1">
                <a:latin typeface="Verdana" charset="0"/>
              </a:rPr>
              <a:t>tools to measure the initial status and the impact</a:t>
            </a:r>
            <a:r>
              <a:rPr lang="en-GB" sz="1600">
                <a:latin typeface="Verdana" charset="0"/>
              </a:rPr>
              <a:t> of the national policies based on the recommendations of EUROPLAN</a:t>
            </a:r>
            <a:endParaRPr lang="es-ES" sz="1600">
              <a:latin typeface="Verdana" charset="0"/>
            </a:endParaRPr>
          </a:p>
        </p:txBody>
      </p:sp>
      <p:sp>
        <p:nvSpPr>
          <p:cNvPr id="120841" name="AutoShape 9"/>
          <p:cNvSpPr>
            <a:spLocks noChangeArrowheads="1"/>
          </p:cNvSpPr>
          <p:nvPr/>
        </p:nvSpPr>
        <p:spPr bwMode="auto">
          <a:xfrm>
            <a:off x="6588125" y="3716338"/>
            <a:ext cx="792163" cy="576262"/>
          </a:xfrm>
          <a:prstGeom prst="downArrow">
            <a:avLst>
              <a:gd name="adj1" fmla="val 50000"/>
              <a:gd name="adj2"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s-ES_tradnl"/>
          </a:p>
        </p:txBody>
      </p:sp>
      <p:sp>
        <p:nvSpPr>
          <p:cNvPr id="120842" name="Text Box 10"/>
          <p:cNvSpPr txBox="1">
            <a:spLocks noChangeArrowheads="1"/>
          </p:cNvSpPr>
          <p:nvPr/>
        </p:nvSpPr>
        <p:spPr bwMode="auto">
          <a:xfrm>
            <a:off x="5940425" y="5192713"/>
            <a:ext cx="1944688" cy="349250"/>
          </a:xfrm>
          <a:prstGeom prst="rect">
            <a:avLst/>
          </a:prstGeom>
          <a:solidFill>
            <a:srgbClr val="3333FF"/>
          </a:solidFill>
          <a:ln w="9525">
            <a:noFill/>
            <a:miter lim="800000"/>
            <a:headEnd/>
            <a:tailEnd/>
          </a:ln>
          <a:effectLst/>
        </p:spPr>
        <p:txBody>
          <a:bodyPr>
            <a:prstTxWarp prst="textNoShape">
              <a:avLst/>
            </a:prstTxWarp>
            <a:spAutoFit/>
          </a:bodyPr>
          <a:lstStyle/>
          <a:p>
            <a:pPr>
              <a:lnSpc>
                <a:spcPct val="105000"/>
              </a:lnSpc>
              <a:spcBef>
                <a:spcPct val="10000"/>
              </a:spcBef>
            </a:pPr>
            <a:r>
              <a:rPr lang="es-ES" sz="1600" b="1">
                <a:solidFill>
                  <a:schemeClr val="bg1"/>
                </a:solidFill>
              </a:rPr>
              <a:t>  BURQOL-RD</a:t>
            </a:r>
          </a:p>
        </p:txBody>
      </p:sp>
      <p:pic>
        <p:nvPicPr>
          <p:cNvPr id="120843" name="Picture 11" descr="logo_burqolrd"/>
          <p:cNvPicPr>
            <a:picLocks noChangeAspect="1" noChangeArrowheads="1"/>
          </p:cNvPicPr>
          <p:nvPr/>
        </p:nvPicPr>
        <p:blipFill>
          <a:blip r:embed="rId3"/>
          <a:srcRect/>
          <a:stretch>
            <a:fillRect/>
          </a:stretch>
        </p:blipFill>
        <p:spPr bwMode="auto">
          <a:xfrm>
            <a:off x="5795963" y="4581525"/>
            <a:ext cx="2663825" cy="1012825"/>
          </a:xfrm>
          <a:prstGeom prst="rect">
            <a:avLst/>
          </a:prstGeom>
          <a:noFill/>
          <a:ln w="3175">
            <a:noFill/>
            <a:miter lim="800000"/>
            <a:headEnd/>
            <a:tailEnd/>
          </a:ln>
        </p:spPr>
      </p:pic>
      <p:sp>
        <p:nvSpPr>
          <p:cNvPr id="120844" name="AutoShape 12"/>
          <p:cNvSpPr>
            <a:spLocks noChangeArrowheads="1"/>
          </p:cNvSpPr>
          <p:nvPr/>
        </p:nvSpPr>
        <p:spPr bwMode="auto">
          <a:xfrm>
            <a:off x="1979613" y="3141663"/>
            <a:ext cx="863600" cy="647700"/>
          </a:xfrm>
          <a:prstGeom prst="downArrow">
            <a:avLst>
              <a:gd name="adj1" fmla="val 50000"/>
              <a:gd name="adj2" fmla="val 25000"/>
            </a:avLst>
          </a:prstGeom>
          <a:solidFill>
            <a:srgbClr val="FFFF00"/>
          </a:solidFill>
          <a:ln w="9525">
            <a:solidFill>
              <a:schemeClr val="tx1"/>
            </a:solidFill>
            <a:miter lim="800000"/>
            <a:headEnd/>
            <a:tailEnd/>
          </a:ln>
          <a:effectLst/>
        </p:spPr>
        <p:txBody>
          <a:bodyPr wrap="none" anchor="ctr">
            <a:prstTxWarp prst="textNoShape">
              <a:avLst/>
            </a:prstTxWarp>
          </a:bodyPr>
          <a:lstStyle/>
          <a:p>
            <a:endParaRPr lang="es-ES_tradnl"/>
          </a:p>
        </p:txBody>
      </p:sp>
      <p:pic>
        <p:nvPicPr>
          <p:cNvPr id="120848" name="Picture 16" descr="European_Union"/>
          <p:cNvPicPr>
            <a:picLocks noChangeAspect="1" noChangeArrowheads="1"/>
          </p:cNvPicPr>
          <p:nvPr/>
        </p:nvPicPr>
        <p:blipFill>
          <a:blip r:embed="rId4"/>
          <a:srcRect/>
          <a:stretch>
            <a:fillRect/>
          </a:stretch>
        </p:blipFill>
        <p:spPr bwMode="auto">
          <a:xfrm>
            <a:off x="827088" y="692150"/>
            <a:ext cx="914400" cy="914400"/>
          </a:xfrm>
          <a:prstGeom prst="rect">
            <a:avLst/>
          </a:prstGeom>
          <a:noFill/>
        </p:spPr>
      </p:pic>
      <p:sp>
        <p:nvSpPr>
          <p:cNvPr id="120849" name="Rectangle 17"/>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pic>
        <p:nvPicPr>
          <p:cNvPr id="120851" name="Picture 19" descr="ep_vert"/>
          <p:cNvPicPr>
            <a:picLocks noChangeAspect="1" noChangeArrowheads="1"/>
          </p:cNvPicPr>
          <p:nvPr/>
        </p:nvPicPr>
        <p:blipFill>
          <a:blip r:embed="rId5"/>
          <a:srcRect/>
          <a:stretch>
            <a:fillRect/>
          </a:stretch>
        </p:blipFill>
        <p:spPr bwMode="auto">
          <a:xfrm>
            <a:off x="827088" y="3573463"/>
            <a:ext cx="915987" cy="7016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39975" y="692150"/>
            <a:ext cx="6346825" cy="941388"/>
          </a:xfrm>
        </p:spPr>
        <p:txBody>
          <a:bodyPr/>
          <a:lstStyle/>
          <a:p>
            <a:r>
              <a:rPr lang="es-ES" sz="3600">
                <a:latin typeface="Century Gothic" charset="0"/>
              </a:rPr>
              <a:t>BURQOL-RD  Project</a:t>
            </a:r>
          </a:p>
        </p:txBody>
      </p:sp>
      <p:sp>
        <p:nvSpPr>
          <p:cNvPr id="123907" name="Rectangle 3"/>
          <p:cNvSpPr>
            <a:spLocks noGrp="1" noChangeArrowheads="1"/>
          </p:cNvSpPr>
          <p:nvPr>
            <p:ph type="body" idx="1"/>
          </p:nvPr>
        </p:nvSpPr>
        <p:spPr>
          <a:xfrm>
            <a:off x="539750" y="2276475"/>
            <a:ext cx="8280400" cy="1800225"/>
          </a:xfrm>
        </p:spPr>
        <p:txBody>
          <a:bodyPr/>
          <a:lstStyle/>
          <a:p>
            <a:pPr marL="355600" indent="-355600" algn="just">
              <a:spcBef>
                <a:spcPct val="30000"/>
              </a:spcBef>
              <a:spcAft>
                <a:spcPct val="20000"/>
              </a:spcAft>
              <a:buFontTx/>
              <a:buNone/>
            </a:pPr>
            <a:r>
              <a:rPr lang="en-GB" sz="2000" b="1">
                <a:solidFill>
                  <a:srgbClr val="000066"/>
                </a:solidFill>
                <a:latin typeface="Verdana" charset="0"/>
              </a:rPr>
              <a:t>BURQOL-RD</a:t>
            </a:r>
            <a:r>
              <a:rPr lang="en-GB" sz="2000">
                <a:solidFill>
                  <a:srgbClr val="000066"/>
                </a:solidFill>
                <a:latin typeface="Verdana" charset="0"/>
              </a:rPr>
              <a:t> is a 3 year project under the 2</a:t>
            </a:r>
            <a:r>
              <a:rPr lang="en-GB" sz="2000" baseline="30000">
                <a:solidFill>
                  <a:srgbClr val="000066"/>
                </a:solidFill>
                <a:latin typeface="Verdana" charset="0"/>
              </a:rPr>
              <a:t>nd</a:t>
            </a:r>
            <a:r>
              <a:rPr lang="en-GB" sz="2000">
                <a:solidFill>
                  <a:srgbClr val="000066"/>
                </a:solidFill>
                <a:latin typeface="Verdana" charset="0"/>
              </a:rPr>
              <a:t> Programme of Community Action in the Field of Public Health, that commenced in April 2010.</a:t>
            </a:r>
          </a:p>
          <a:p>
            <a:pPr marL="355600" indent="-355600" algn="just">
              <a:spcBef>
                <a:spcPct val="30000"/>
              </a:spcBef>
              <a:spcAft>
                <a:spcPct val="20000"/>
              </a:spcAft>
            </a:pPr>
            <a:r>
              <a:rPr lang="en-US" sz="2000">
                <a:solidFill>
                  <a:srgbClr val="000066"/>
                </a:solidFill>
                <a:latin typeface="Verdana" charset="0"/>
              </a:rPr>
              <a:t>Funded by the</a:t>
            </a:r>
            <a:r>
              <a:rPr lang="en-US" sz="2000" b="1">
                <a:solidFill>
                  <a:srgbClr val="000066"/>
                </a:solidFill>
                <a:latin typeface="Verdana" charset="0"/>
              </a:rPr>
              <a:t> </a:t>
            </a:r>
            <a:r>
              <a:rPr lang="es-ES" sz="2000" b="1">
                <a:solidFill>
                  <a:srgbClr val="000066"/>
                </a:solidFill>
                <a:latin typeface="Verdana" charset="0"/>
              </a:rPr>
              <a:t>Executive Agency for Health and Consumers</a:t>
            </a:r>
            <a:r>
              <a:rPr lang="es-ES" sz="2000">
                <a:solidFill>
                  <a:srgbClr val="000066"/>
                </a:solidFill>
                <a:latin typeface="Verdana" charset="0"/>
              </a:rPr>
              <a:t> (EAHC)</a:t>
            </a:r>
          </a:p>
        </p:txBody>
      </p:sp>
      <p:graphicFrame>
        <p:nvGraphicFramePr>
          <p:cNvPr id="123908" name="Object 5"/>
          <p:cNvGraphicFramePr>
            <a:graphicFrameLocks noChangeAspect="1"/>
          </p:cNvGraphicFramePr>
          <p:nvPr>
            <p:ph sz="half" idx="4294967295"/>
          </p:nvPr>
        </p:nvGraphicFramePr>
        <p:xfrm>
          <a:off x="755650" y="765175"/>
          <a:ext cx="1728788" cy="1168400"/>
        </p:xfrm>
        <a:graphic>
          <a:graphicData uri="http://schemas.openxmlformats.org/presentationml/2006/ole">
            <p:oleObj spid="_x0000_s123908" name="Fotografía de Photo Editor" r:id="rId3" imgW="7571429" imgH="5114286" progId="MSPhotoEd.3">
              <p:embed/>
            </p:oleObj>
          </a:graphicData>
        </a:graphic>
      </p:graphicFrame>
      <p:pic>
        <p:nvPicPr>
          <p:cNvPr id="123909" name="Picture 5" descr="Islas canarias respecto europa"/>
          <p:cNvPicPr>
            <a:picLocks noChangeAspect="1" noChangeArrowheads="1"/>
          </p:cNvPicPr>
          <p:nvPr/>
        </p:nvPicPr>
        <p:blipFill>
          <a:blip r:embed="rId4">
            <a:lum bright="6000"/>
          </a:blip>
          <a:srcRect/>
          <a:stretch>
            <a:fillRect/>
          </a:stretch>
        </p:blipFill>
        <p:spPr bwMode="auto">
          <a:xfrm>
            <a:off x="6562725" y="4005263"/>
            <a:ext cx="2357438" cy="2636837"/>
          </a:xfrm>
          <a:prstGeom prst="rect">
            <a:avLst/>
          </a:prstGeom>
          <a:noFill/>
        </p:spPr>
      </p:pic>
      <p:sp>
        <p:nvSpPr>
          <p:cNvPr id="123910" name="Rectangle 6"/>
          <p:cNvSpPr>
            <a:spLocks noChangeArrowheads="1"/>
          </p:cNvSpPr>
          <p:nvPr/>
        </p:nvSpPr>
        <p:spPr bwMode="auto">
          <a:xfrm>
            <a:off x="539750" y="4149725"/>
            <a:ext cx="6553200" cy="2049463"/>
          </a:xfrm>
          <a:prstGeom prst="rect">
            <a:avLst/>
          </a:prstGeom>
          <a:noFill/>
          <a:ln w="9525">
            <a:noFill/>
            <a:miter lim="800000"/>
            <a:headEnd/>
            <a:tailEnd/>
          </a:ln>
        </p:spPr>
        <p:txBody>
          <a:bodyPr>
            <a:prstTxWarp prst="textNoShape">
              <a:avLst/>
            </a:prstTxWarp>
          </a:bodyPr>
          <a:lstStyle/>
          <a:p>
            <a:pPr marL="342900" indent="-342900">
              <a:spcBef>
                <a:spcPct val="25000"/>
              </a:spcBef>
              <a:spcAft>
                <a:spcPts val="1200"/>
              </a:spcAft>
              <a:buFontTx/>
              <a:buChar char="•"/>
            </a:pPr>
            <a:r>
              <a:rPr lang="en-US" sz="2000" b="1">
                <a:solidFill>
                  <a:srgbClr val="000066"/>
                </a:solidFill>
                <a:latin typeface="Verdana" charset="0"/>
              </a:rPr>
              <a:t>Project Coordinator:</a:t>
            </a:r>
            <a:r>
              <a:rPr lang="en-US" sz="2000">
                <a:solidFill>
                  <a:srgbClr val="000066"/>
                </a:solidFill>
                <a:latin typeface="Verdana" charset="0"/>
              </a:rPr>
              <a:t> Prof. Julio López Bastida </a:t>
            </a:r>
          </a:p>
          <a:p>
            <a:pPr marL="342900" indent="-342900">
              <a:spcBef>
                <a:spcPct val="25000"/>
              </a:spcBef>
              <a:spcAft>
                <a:spcPts val="1200"/>
              </a:spcAft>
              <a:buFontTx/>
              <a:buChar char="•"/>
            </a:pPr>
            <a:r>
              <a:rPr lang="en-US" sz="2000" b="1">
                <a:solidFill>
                  <a:srgbClr val="000066"/>
                </a:solidFill>
                <a:latin typeface="Verdana" charset="0"/>
              </a:rPr>
              <a:t>Project Manager:</a:t>
            </a:r>
            <a:r>
              <a:rPr lang="en-US" sz="2000">
                <a:solidFill>
                  <a:srgbClr val="000066"/>
                </a:solidFill>
                <a:latin typeface="Verdana" charset="0"/>
              </a:rPr>
              <a:t> Renata Linertová</a:t>
            </a:r>
          </a:p>
          <a:p>
            <a:pPr marL="342900" indent="-342900">
              <a:spcBef>
                <a:spcPct val="25000"/>
              </a:spcBef>
              <a:spcAft>
                <a:spcPts val="1200"/>
              </a:spcAft>
              <a:buFontTx/>
              <a:buChar char="•"/>
            </a:pPr>
            <a:r>
              <a:rPr lang="es-ES" sz="2000" b="1">
                <a:solidFill>
                  <a:srgbClr val="000066"/>
                </a:solidFill>
                <a:latin typeface="Verdana" charset="0"/>
              </a:rPr>
              <a:t>Coordinator:</a:t>
            </a:r>
            <a:r>
              <a:rPr lang="es-ES" sz="2000">
                <a:solidFill>
                  <a:srgbClr val="000066"/>
                </a:solidFill>
                <a:latin typeface="Verdana" charset="0"/>
              </a:rPr>
              <a:t> Fundación Canaria de Investigación y Salud (FUNCIS), Canary Islands, Spain.</a:t>
            </a:r>
          </a:p>
          <a:p>
            <a:pPr marL="342900" indent="-342900">
              <a:lnSpc>
                <a:spcPct val="90000"/>
              </a:lnSpc>
              <a:spcBef>
                <a:spcPct val="20000"/>
              </a:spcBef>
              <a:buFontTx/>
              <a:buChar char="•"/>
            </a:pPr>
            <a:endParaRPr lang="es-ES" sz="2000">
              <a:solidFill>
                <a:srgbClr val="000066"/>
              </a:solidFill>
              <a:latin typeface="Verdana" charset="0"/>
            </a:endParaRPr>
          </a:p>
        </p:txBody>
      </p:sp>
      <p:sp>
        <p:nvSpPr>
          <p:cNvPr id="123911" name="Rectangle 7"/>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es-ES" sz="3600">
                <a:latin typeface="Century Gothic" charset="0"/>
              </a:rPr>
              <a:t>Main Aim: Model</a:t>
            </a:r>
          </a:p>
        </p:txBody>
      </p:sp>
      <p:sp>
        <p:nvSpPr>
          <p:cNvPr id="109571" name="Rectangle 3"/>
          <p:cNvSpPr>
            <a:spLocks noGrp="1" noChangeArrowheads="1"/>
          </p:cNvSpPr>
          <p:nvPr>
            <p:ph type="body" idx="4294967295"/>
          </p:nvPr>
        </p:nvSpPr>
        <p:spPr>
          <a:xfrm>
            <a:off x="684213" y="1571625"/>
            <a:ext cx="7920037" cy="4665663"/>
          </a:xfrm>
        </p:spPr>
        <p:txBody>
          <a:bodyPr/>
          <a:lstStyle/>
          <a:p>
            <a:pPr algn="just">
              <a:lnSpc>
                <a:spcPct val="110000"/>
              </a:lnSpc>
              <a:spcBef>
                <a:spcPct val="30000"/>
              </a:spcBef>
              <a:spcAft>
                <a:spcPct val="10000"/>
              </a:spcAft>
              <a:buFontTx/>
              <a:buNone/>
            </a:pPr>
            <a:r>
              <a:rPr lang="en-GB" sz="2000">
                <a:solidFill>
                  <a:srgbClr val="000066"/>
                </a:solidFill>
                <a:latin typeface="Verdana" charset="0"/>
              </a:rPr>
              <a:t>BURQOL-RD aims to generate a model to quantify the socio-economic burden and HRQOL of </a:t>
            </a:r>
            <a:r>
              <a:rPr lang="en-GB" sz="2000" b="1" u="sng">
                <a:solidFill>
                  <a:srgbClr val="000066"/>
                </a:solidFill>
                <a:latin typeface="Verdana" charset="0"/>
              </a:rPr>
              <a:t>both RD patients and caregivers.</a:t>
            </a:r>
          </a:p>
          <a:p>
            <a:pPr algn="just">
              <a:lnSpc>
                <a:spcPct val="110000"/>
              </a:lnSpc>
              <a:spcBef>
                <a:spcPct val="30000"/>
              </a:spcBef>
              <a:spcAft>
                <a:spcPct val="10000"/>
              </a:spcAft>
              <a:buFontTx/>
              <a:buNone/>
            </a:pPr>
            <a:endParaRPr lang="en-GB" sz="2000" b="1" u="sng">
              <a:solidFill>
                <a:srgbClr val="000066"/>
              </a:solidFill>
              <a:latin typeface="Verdana" charset="0"/>
            </a:endParaRPr>
          </a:p>
          <a:p>
            <a:pPr algn="just">
              <a:lnSpc>
                <a:spcPct val="110000"/>
              </a:lnSpc>
              <a:spcBef>
                <a:spcPct val="30000"/>
              </a:spcBef>
              <a:spcAft>
                <a:spcPct val="10000"/>
              </a:spcAft>
            </a:pPr>
            <a:r>
              <a:rPr lang="en-GB" sz="2000">
                <a:solidFill>
                  <a:srgbClr val="000066"/>
                </a:solidFill>
                <a:latin typeface="Verdana" charset="0"/>
              </a:rPr>
              <a:t>The model will be generated in </a:t>
            </a:r>
            <a:r>
              <a:rPr lang="en-GB" sz="2000" b="1">
                <a:solidFill>
                  <a:srgbClr val="000066"/>
                </a:solidFill>
                <a:latin typeface="Verdana" charset="0"/>
              </a:rPr>
              <a:t>10 RD in 8 different European countries</a:t>
            </a:r>
            <a:r>
              <a:rPr lang="en-GB" sz="2000">
                <a:solidFill>
                  <a:srgbClr val="000066"/>
                </a:solidFill>
                <a:latin typeface="Verdana" charset="0"/>
              </a:rPr>
              <a:t>. </a:t>
            </a:r>
            <a:endParaRPr lang="es-ES" sz="2000">
              <a:solidFill>
                <a:srgbClr val="000066"/>
              </a:solidFill>
              <a:latin typeface="Verdana" charset="0"/>
            </a:endParaRPr>
          </a:p>
          <a:p>
            <a:pPr algn="just">
              <a:lnSpc>
                <a:spcPct val="110000"/>
              </a:lnSpc>
              <a:spcBef>
                <a:spcPct val="30000"/>
              </a:spcBef>
              <a:spcAft>
                <a:spcPct val="10000"/>
              </a:spcAft>
            </a:pPr>
            <a:r>
              <a:rPr lang="en-GB" sz="2000">
                <a:solidFill>
                  <a:srgbClr val="000066"/>
                </a:solidFill>
                <a:latin typeface="Verdana" charset="0"/>
              </a:rPr>
              <a:t>This model will be </a:t>
            </a:r>
            <a:r>
              <a:rPr lang="en-GB" sz="2000" b="1">
                <a:solidFill>
                  <a:srgbClr val="000066"/>
                </a:solidFill>
                <a:latin typeface="Verdana" charset="0"/>
              </a:rPr>
              <a:t>adaptable and sufficiently sensitive </a:t>
            </a:r>
            <a:r>
              <a:rPr lang="en-GB" sz="2000">
                <a:solidFill>
                  <a:srgbClr val="000066"/>
                </a:solidFill>
                <a:latin typeface="Verdana" charset="0"/>
              </a:rPr>
              <a:t>to capture the differences in the distinct Health and Social Care Systems in the EU Member States. </a:t>
            </a:r>
            <a:endParaRPr lang="es-ES" sz="2000">
              <a:solidFill>
                <a:srgbClr val="000066"/>
              </a:solidFill>
              <a:latin typeface="Verdana" charset="0"/>
            </a:endParaRPr>
          </a:p>
          <a:p>
            <a:pPr>
              <a:lnSpc>
                <a:spcPct val="110000"/>
              </a:lnSpc>
              <a:spcBef>
                <a:spcPct val="30000"/>
              </a:spcBef>
              <a:spcAft>
                <a:spcPct val="10000"/>
              </a:spcAft>
              <a:buFontTx/>
              <a:buNone/>
            </a:pPr>
            <a:endParaRPr lang="es-ES" sz="2000">
              <a:solidFill>
                <a:srgbClr val="000066"/>
              </a:solidFill>
              <a:latin typeface="Verdana" charset="0"/>
            </a:endParaRPr>
          </a:p>
        </p:txBody>
      </p:sp>
      <p:sp>
        <p:nvSpPr>
          <p:cNvPr id="109572" name="Rectangle 4"/>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en-US" sz="3600">
                <a:latin typeface="Century Gothic" charset="0"/>
              </a:rPr>
              <a:t>Specific objectives</a:t>
            </a:r>
            <a:endParaRPr lang="es-ES" sz="3600">
              <a:latin typeface="Century Gothic" charset="0"/>
            </a:endParaRPr>
          </a:p>
        </p:txBody>
      </p:sp>
      <p:sp>
        <p:nvSpPr>
          <p:cNvPr id="107523" name="Rectangle 3"/>
          <p:cNvSpPr>
            <a:spLocks noGrp="1" noChangeArrowheads="1"/>
          </p:cNvSpPr>
          <p:nvPr>
            <p:ph type="body" idx="4294967295"/>
          </p:nvPr>
        </p:nvSpPr>
        <p:spPr>
          <a:xfrm>
            <a:off x="755650" y="1628775"/>
            <a:ext cx="7454900" cy="3816350"/>
          </a:xfrm>
        </p:spPr>
        <p:txBody>
          <a:bodyPr/>
          <a:lstStyle/>
          <a:p>
            <a:pPr marL="534988" indent="-452438" algn="just">
              <a:lnSpc>
                <a:spcPct val="110000"/>
              </a:lnSpc>
              <a:spcBef>
                <a:spcPct val="55000"/>
              </a:spcBef>
              <a:buFontTx/>
              <a:buAutoNum type="romanUcPeriod"/>
            </a:pPr>
            <a:r>
              <a:rPr lang="en-GB" sz="2000">
                <a:solidFill>
                  <a:srgbClr val="000066"/>
                </a:solidFill>
                <a:latin typeface="Verdana" charset="0"/>
              </a:rPr>
              <a:t>To generate a framework </a:t>
            </a:r>
            <a:r>
              <a:rPr lang="en-GB" sz="2000" b="1">
                <a:solidFill>
                  <a:srgbClr val="000066"/>
                </a:solidFill>
                <a:latin typeface="Verdana" charset="0"/>
              </a:rPr>
              <a:t>to measure the socio-economic burden and the HRQOL</a:t>
            </a:r>
            <a:r>
              <a:rPr lang="en-GB" sz="2000">
                <a:solidFill>
                  <a:srgbClr val="000066"/>
                </a:solidFill>
                <a:latin typeface="Verdana" charset="0"/>
              </a:rPr>
              <a:t> of RD.</a:t>
            </a:r>
            <a:endParaRPr lang="es-ES" sz="2000">
              <a:solidFill>
                <a:srgbClr val="000066"/>
              </a:solidFill>
              <a:latin typeface="Verdana" charset="0"/>
            </a:endParaRPr>
          </a:p>
          <a:p>
            <a:pPr marL="534988" indent="-452438" algn="just">
              <a:lnSpc>
                <a:spcPct val="110000"/>
              </a:lnSpc>
              <a:spcBef>
                <a:spcPct val="55000"/>
              </a:spcBef>
              <a:buFontTx/>
              <a:buAutoNum type="romanUcPeriod"/>
            </a:pPr>
            <a:r>
              <a:rPr lang="en-GB" sz="2000">
                <a:solidFill>
                  <a:srgbClr val="000066"/>
                </a:solidFill>
                <a:latin typeface="Verdana" charset="0"/>
              </a:rPr>
              <a:t>To develop </a:t>
            </a:r>
            <a:r>
              <a:rPr lang="en-GB" sz="2000" b="1">
                <a:solidFill>
                  <a:srgbClr val="000066"/>
                </a:solidFill>
                <a:latin typeface="Verdana" charset="0"/>
              </a:rPr>
              <a:t>unified instruments </a:t>
            </a:r>
            <a:r>
              <a:rPr lang="en-GB" sz="2000">
                <a:solidFill>
                  <a:srgbClr val="000066"/>
                </a:solidFill>
                <a:latin typeface="Verdana" charset="0"/>
              </a:rPr>
              <a:t>to gather information on the socio-economic burden and HRQOL of RD throughout Europe.</a:t>
            </a:r>
            <a:endParaRPr lang="es-ES" sz="2000">
              <a:solidFill>
                <a:srgbClr val="000066"/>
              </a:solidFill>
              <a:latin typeface="Verdana" charset="0"/>
            </a:endParaRPr>
          </a:p>
          <a:p>
            <a:pPr marL="534988" indent="-452438" algn="just">
              <a:lnSpc>
                <a:spcPct val="110000"/>
              </a:lnSpc>
              <a:spcBef>
                <a:spcPct val="55000"/>
              </a:spcBef>
              <a:buFontTx/>
              <a:buAutoNum type="romanUcPeriod"/>
            </a:pPr>
            <a:r>
              <a:rPr lang="en-GB" sz="2000">
                <a:solidFill>
                  <a:srgbClr val="000066"/>
                </a:solidFill>
                <a:latin typeface="Verdana" charset="0"/>
              </a:rPr>
              <a:t>To perform </a:t>
            </a:r>
            <a:r>
              <a:rPr lang="en-GB" sz="2000" b="1">
                <a:solidFill>
                  <a:srgbClr val="000066"/>
                </a:solidFill>
                <a:latin typeface="Verdana" charset="0"/>
              </a:rPr>
              <a:t>a pilot study measuring the socio-economic burden and HRQOL</a:t>
            </a:r>
            <a:r>
              <a:rPr lang="en-GB" sz="2000">
                <a:solidFill>
                  <a:srgbClr val="000066"/>
                </a:solidFill>
                <a:latin typeface="Verdana" charset="0"/>
              </a:rPr>
              <a:t> for selected RD.</a:t>
            </a:r>
            <a:endParaRPr lang="es-ES" sz="2000">
              <a:solidFill>
                <a:srgbClr val="000066"/>
              </a:solidFill>
              <a:latin typeface="Verdana" charset="0"/>
            </a:endParaRPr>
          </a:p>
          <a:p>
            <a:pPr marL="534988" indent="-452438" algn="just">
              <a:lnSpc>
                <a:spcPct val="110000"/>
              </a:lnSpc>
              <a:spcBef>
                <a:spcPct val="55000"/>
              </a:spcBef>
              <a:buFontTx/>
              <a:buAutoNum type="romanUcPeriod"/>
            </a:pPr>
            <a:r>
              <a:rPr lang="en-GB" sz="2000">
                <a:solidFill>
                  <a:srgbClr val="000066"/>
                </a:solidFill>
                <a:latin typeface="Verdana" charset="0"/>
              </a:rPr>
              <a:t>To refine and package the tools </a:t>
            </a:r>
            <a:r>
              <a:rPr lang="en-GB" sz="2000" b="1">
                <a:solidFill>
                  <a:srgbClr val="000066"/>
                </a:solidFill>
                <a:latin typeface="Verdana" charset="0"/>
              </a:rPr>
              <a:t>for the continued study of the costs and HRQOL of RD</a:t>
            </a:r>
            <a:r>
              <a:rPr lang="en-GB" sz="2000" i="1">
                <a:solidFill>
                  <a:srgbClr val="000066"/>
                </a:solidFill>
                <a:latin typeface="Verdana" charset="0"/>
              </a:rPr>
              <a:t>.</a:t>
            </a:r>
            <a:endParaRPr lang="en-US" sz="2000" b="1">
              <a:solidFill>
                <a:srgbClr val="000066"/>
              </a:solidFill>
              <a:latin typeface="Verdana" charset="0"/>
            </a:endParaRPr>
          </a:p>
        </p:txBody>
      </p:sp>
      <p:sp>
        <p:nvSpPr>
          <p:cNvPr id="107524" name="Rectangle 4"/>
          <p:cNvSpPr>
            <a:spLocks noChangeArrowheads="1"/>
          </p:cNvSpPr>
          <p:nvPr/>
        </p:nvSpPr>
        <p:spPr bwMode="auto">
          <a:xfrm>
            <a:off x="539750" y="5516563"/>
            <a:ext cx="8353425" cy="749300"/>
          </a:xfrm>
          <a:prstGeom prst="rect">
            <a:avLst/>
          </a:prstGeom>
          <a:noFill/>
          <a:ln w="9525">
            <a:noFill/>
            <a:miter lim="800000"/>
            <a:headEnd/>
            <a:tailEnd/>
          </a:ln>
          <a:effectLst/>
        </p:spPr>
        <p:txBody>
          <a:bodyPr>
            <a:prstTxWarp prst="textNoShape">
              <a:avLst/>
            </a:prstTxWarp>
            <a:spAutoFit/>
          </a:bodyPr>
          <a:lstStyle/>
          <a:p>
            <a:pPr>
              <a:lnSpc>
                <a:spcPct val="80000"/>
              </a:lnSpc>
              <a:spcBef>
                <a:spcPct val="20000"/>
              </a:spcBef>
            </a:pPr>
            <a:r>
              <a:rPr lang="en-US">
                <a:solidFill>
                  <a:srgbClr val="000066"/>
                </a:solidFill>
                <a:latin typeface="Verdana" charset="0"/>
              </a:rPr>
              <a:t>The collaboration of </a:t>
            </a:r>
            <a:r>
              <a:rPr lang="en-GB" u="sng">
                <a:solidFill>
                  <a:srgbClr val="000066"/>
                </a:solidFill>
                <a:latin typeface="Verdana" charset="0"/>
              </a:rPr>
              <a:t>National Patient Associations and Federations</a:t>
            </a:r>
            <a:r>
              <a:rPr lang="en-GB">
                <a:solidFill>
                  <a:srgbClr val="000066"/>
                </a:solidFill>
                <a:latin typeface="Verdana" charset="0"/>
              </a:rPr>
              <a:t> for the specific RD is </a:t>
            </a:r>
            <a:r>
              <a:rPr lang="en-GB" u="sng">
                <a:solidFill>
                  <a:srgbClr val="000066"/>
                </a:solidFill>
                <a:latin typeface="Verdana" charset="0"/>
              </a:rPr>
              <a:t>fundamental</a:t>
            </a:r>
            <a:r>
              <a:rPr lang="en-GB">
                <a:solidFill>
                  <a:srgbClr val="000066"/>
                </a:solidFill>
                <a:latin typeface="Verdana" charset="0"/>
              </a:rPr>
              <a:t> to ensure that all the objectives proposed are successfully reached.</a:t>
            </a:r>
            <a:endParaRPr lang="es-ES">
              <a:solidFill>
                <a:srgbClr val="000066"/>
              </a:solidFill>
              <a:latin typeface="Verdana" charset="0"/>
            </a:endParaRPr>
          </a:p>
        </p:txBody>
      </p:sp>
      <p:sp>
        <p:nvSpPr>
          <p:cNvPr id="107525" name="Rectangle 5"/>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es-ES" sz="3600">
                <a:latin typeface="Century Gothic" charset="0"/>
              </a:rPr>
              <a:t>Associated Partners</a:t>
            </a:r>
          </a:p>
        </p:txBody>
      </p:sp>
      <p:sp>
        <p:nvSpPr>
          <p:cNvPr id="103427" name="Rectangle 3"/>
          <p:cNvSpPr>
            <a:spLocks noGrp="1" noChangeArrowheads="1"/>
          </p:cNvSpPr>
          <p:nvPr>
            <p:ph type="body" idx="4294967295"/>
          </p:nvPr>
        </p:nvSpPr>
        <p:spPr>
          <a:xfrm>
            <a:off x="2124075" y="1268413"/>
            <a:ext cx="6769100" cy="4248150"/>
          </a:xfrm>
        </p:spPr>
        <p:txBody>
          <a:bodyPr/>
          <a:lstStyle/>
          <a:p>
            <a:pPr marL="273050" indent="-273050" algn="just">
              <a:lnSpc>
                <a:spcPct val="80000"/>
              </a:lnSpc>
              <a:spcBef>
                <a:spcPct val="30000"/>
              </a:spcBef>
              <a:spcAft>
                <a:spcPct val="30000"/>
              </a:spcAft>
            </a:pPr>
            <a:r>
              <a:rPr lang="es-ES" sz="1600" b="1">
                <a:solidFill>
                  <a:srgbClr val="000066"/>
                </a:solidFill>
                <a:latin typeface="Verdana" charset="0"/>
              </a:rPr>
              <a:t>Instituto Superior di Sanita (Italy) </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London School of Economics and Political Science (UK) </a:t>
            </a:r>
          </a:p>
          <a:p>
            <a:pPr marL="273050" indent="-273050" algn="just">
              <a:lnSpc>
                <a:spcPct val="80000"/>
              </a:lnSpc>
              <a:spcBef>
                <a:spcPct val="30000"/>
              </a:spcBef>
              <a:spcAft>
                <a:spcPct val="30000"/>
              </a:spcAft>
            </a:pPr>
            <a:r>
              <a:rPr lang="es-ES" sz="1600" b="1">
                <a:solidFill>
                  <a:srgbClr val="000066"/>
                </a:solidFill>
                <a:latin typeface="Verdana" charset="0"/>
              </a:rPr>
              <a:t>Leibniz University Hannover (Germany)</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Federación Española de Enfermedades Raras (Spain)</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The Swedish Institute for Health Economics (Sweden)</a:t>
            </a:r>
          </a:p>
          <a:p>
            <a:pPr marL="273050" indent="-273050" algn="just">
              <a:lnSpc>
                <a:spcPct val="80000"/>
              </a:lnSpc>
              <a:spcBef>
                <a:spcPct val="30000"/>
              </a:spcBef>
              <a:spcAft>
                <a:spcPct val="30000"/>
              </a:spcAft>
            </a:pPr>
            <a:r>
              <a:rPr lang="es-ES" sz="1600" b="1">
                <a:solidFill>
                  <a:srgbClr val="000066"/>
                </a:solidFill>
                <a:latin typeface="Verdana" charset="0"/>
              </a:rPr>
              <a:t>University Paris val de marne (France)</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Centre for Public Affairs Studies Foundation (Hungary) </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Instituto de Salud Carlos III (Spain) </a:t>
            </a:r>
          </a:p>
          <a:p>
            <a:pPr marL="273050" indent="-273050" algn="just">
              <a:lnSpc>
                <a:spcPct val="80000"/>
              </a:lnSpc>
              <a:spcBef>
                <a:spcPct val="30000"/>
              </a:spcBef>
              <a:spcAft>
                <a:spcPct val="30000"/>
              </a:spcAft>
            </a:pPr>
            <a:r>
              <a:rPr lang="es-ES" sz="1600" b="1">
                <a:solidFill>
                  <a:srgbClr val="000066"/>
                </a:solidFill>
                <a:latin typeface="Verdana" charset="0"/>
              </a:rPr>
              <a:t>Universita Commerciale “Luigi Bocconi” (Italy)</a:t>
            </a:r>
            <a:endParaRPr lang="es-ES" sz="1600">
              <a:solidFill>
                <a:srgbClr val="000066"/>
              </a:solidFill>
              <a:latin typeface="Verdana" charset="0"/>
            </a:endParaRPr>
          </a:p>
          <a:p>
            <a:pPr marL="273050" indent="-273050" algn="just">
              <a:lnSpc>
                <a:spcPct val="80000"/>
              </a:lnSpc>
              <a:spcBef>
                <a:spcPct val="30000"/>
              </a:spcBef>
              <a:spcAft>
                <a:spcPct val="30000"/>
              </a:spcAft>
            </a:pPr>
            <a:r>
              <a:rPr lang="es-ES" sz="1600" b="1">
                <a:solidFill>
                  <a:srgbClr val="000066"/>
                </a:solidFill>
                <a:latin typeface="Verdana" charset="0"/>
              </a:rPr>
              <a:t>Mario Negri Institute for Pharmacological Research (Italy) </a:t>
            </a:r>
          </a:p>
          <a:p>
            <a:pPr marL="273050" indent="-273050" algn="just">
              <a:lnSpc>
                <a:spcPct val="80000"/>
              </a:lnSpc>
              <a:spcBef>
                <a:spcPct val="30000"/>
              </a:spcBef>
              <a:spcAft>
                <a:spcPct val="30000"/>
              </a:spcAft>
            </a:pPr>
            <a:r>
              <a:rPr lang="es-ES" sz="1600" b="1">
                <a:solidFill>
                  <a:srgbClr val="000066"/>
                </a:solidFill>
                <a:latin typeface="Verdana" charset="0"/>
              </a:rPr>
              <a:t>Bulgarian Association for Promotion of Education and Science (Bulgaria)</a:t>
            </a:r>
            <a:endParaRPr lang="es-ES" sz="1600">
              <a:solidFill>
                <a:srgbClr val="000066"/>
              </a:solidFill>
              <a:latin typeface="Verdana" charset="0"/>
            </a:endParaRPr>
          </a:p>
        </p:txBody>
      </p:sp>
      <p:pic>
        <p:nvPicPr>
          <p:cNvPr id="103428" name="3 Imagen" descr="logo_ISS.jpg"/>
          <p:cNvPicPr>
            <a:picLocks noChangeAspect="1"/>
          </p:cNvPicPr>
          <p:nvPr/>
        </p:nvPicPr>
        <p:blipFill>
          <a:blip r:embed="rId2"/>
          <a:srcRect/>
          <a:stretch>
            <a:fillRect/>
          </a:stretch>
        </p:blipFill>
        <p:spPr bwMode="auto">
          <a:xfrm>
            <a:off x="611188" y="1196975"/>
            <a:ext cx="503237" cy="377825"/>
          </a:xfrm>
          <a:prstGeom prst="rect">
            <a:avLst/>
          </a:prstGeom>
          <a:noFill/>
          <a:ln w="9525">
            <a:noFill/>
            <a:miter lim="800000"/>
            <a:headEnd/>
            <a:tailEnd/>
          </a:ln>
        </p:spPr>
      </p:pic>
      <p:pic>
        <p:nvPicPr>
          <p:cNvPr id="103429" name="4 Imagen" descr="logo_LSEHealth.JPG"/>
          <p:cNvPicPr>
            <a:picLocks noChangeAspect="1"/>
          </p:cNvPicPr>
          <p:nvPr/>
        </p:nvPicPr>
        <p:blipFill>
          <a:blip r:embed="rId3"/>
          <a:srcRect/>
          <a:stretch>
            <a:fillRect/>
          </a:stretch>
        </p:blipFill>
        <p:spPr bwMode="auto">
          <a:xfrm>
            <a:off x="611188" y="1628775"/>
            <a:ext cx="639762" cy="241300"/>
          </a:xfrm>
          <a:prstGeom prst="rect">
            <a:avLst/>
          </a:prstGeom>
          <a:noFill/>
          <a:ln w="9525">
            <a:noFill/>
            <a:miter lim="800000"/>
            <a:headEnd/>
            <a:tailEnd/>
          </a:ln>
        </p:spPr>
      </p:pic>
      <p:pic>
        <p:nvPicPr>
          <p:cNvPr id="103430" name="5 Imagen" descr="logo_ISCIII.jpg"/>
          <p:cNvPicPr>
            <a:picLocks noChangeAspect="1"/>
          </p:cNvPicPr>
          <p:nvPr/>
        </p:nvPicPr>
        <p:blipFill>
          <a:blip r:embed="rId4"/>
          <a:srcRect/>
          <a:stretch>
            <a:fillRect/>
          </a:stretch>
        </p:blipFill>
        <p:spPr bwMode="auto">
          <a:xfrm>
            <a:off x="1116013" y="3789363"/>
            <a:ext cx="306387" cy="390525"/>
          </a:xfrm>
          <a:prstGeom prst="rect">
            <a:avLst/>
          </a:prstGeom>
          <a:noFill/>
          <a:ln w="9525">
            <a:noFill/>
            <a:miter lim="800000"/>
            <a:headEnd/>
            <a:tailEnd/>
          </a:ln>
        </p:spPr>
      </p:pic>
      <p:pic>
        <p:nvPicPr>
          <p:cNvPr id="103431" name="7 Imagen" descr="logo_FEDER.jpg"/>
          <p:cNvPicPr>
            <a:picLocks noChangeAspect="1"/>
          </p:cNvPicPr>
          <p:nvPr/>
        </p:nvPicPr>
        <p:blipFill>
          <a:blip r:embed="rId5"/>
          <a:srcRect/>
          <a:stretch>
            <a:fillRect/>
          </a:stretch>
        </p:blipFill>
        <p:spPr bwMode="auto">
          <a:xfrm>
            <a:off x="539750" y="2420938"/>
            <a:ext cx="996950" cy="301625"/>
          </a:xfrm>
          <a:prstGeom prst="rect">
            <a:avLst/>
          </a:prstGeom>
          <a:noFill/>
          <a:ln w="9525">
            <a:noFill/>
            <a:miter lim="800000"/>
            <a:headEnd/>
            <a:tailEnd/>
          </a:ln>
        </p:spPr>
      </p:pic>
      <p:pic>
        <p:nvPicPr>
          <p:cNvPr id="103432" name="8 Imagen" descr="logo_LUH_2.jpg"/>
          <p:cNvPicPr>
            <a:picLocks noChangeAspect="1"/>
          </p:cNvPicPr>
          <p:nvPr/>
        </p:nvPicPr>
        <p:blipFill>
          <a:blip r:embed="rId6"/>
          <a:srcRect/>
          <a:stretch>
            <a:fillRect/>
          </a:stretch>
        </p:blipFill>
        <p:spPr bwMode="auto">
          <a:xfrm>
            <a:off x="611188" y="2060575"/>
            <a:ext cx="969962" cy="277813"/>
          </a:xfrm>
          <a:prstGeom prst="rect">
            <a:avLst/>
          </a:prstGeom>
          <a:noFill/>
          <a:ln w="9525">
            <a:noFill/>
            <a:miter lim="800000"/>
            <a:headEnd/>
            <a:tailEnd/>
          </a:ln>
        </p:spPr>
      </p:pic>
      <p:pic>
        <p:nvPicPr>
          <p:cNvPr id="103433" name="9 Imagen" descr="logo_ihe_2.png"/>
          <p:cNvPicPr>
            <a:picLocks noChangeAspect="1"/>
          </p:cNvPicPr>
          <p:nvPr/>
        </p:nvPicPr>
        <p:blipFill>
          <a:blip r:embed="rId7"/>
          <a:srcRect/>
          <a:stretch>
            <a:fillRect/>
          </a:stretch>
        </p:blipFill>
        <p:spPr bwMode="auto">
          <a:xfrm>
            <a:off x="611188" y="2781300"/>
            <a:ext cx="865187" cy="241300"/>
          </a:xfrm>
          <a:prstGeom prst="rect">
            <a:avLst/>
          </a:prstGeom>
          <a:solidFill>
            <a:schemeClr val="bg1"/>
          </a:solidFill>
          <a:ln w="9525">
            <a:noFill/>
            <a:miter lim="800000"/>
            <a:headEnd/>
            <a:tailEnd/>
          </a:ln>
        </p:spPr>
      </p:pic>
      <p:pic>
        <p:nvPicPr>
          <p:cNvPr id="13" name="12 Imagen" descr="logo_Bocconi.jpg"/>
          <p:cNvPicPr>
            <a:picLocks noChangeAspect="1"/>
          </p:cNvPicPr>
          <p:nvPr/>
        </p:nvPicPr>
        <p:blipFill>
          <a:blip r:embed="rId8"/>
          <a:srcRect t="24336" b="19051"/>
          <a:stretch>
            <a:fillRect/>
          </a:stretch>
        </p:blipFill>
        <p:spPr>
          <a:xfrm>
            <a:off x="611188" y="4221163"/>
            <a:ext cx="1312862" cy="285750"/>
          </a:xfrm>
          <a:prstGeom prst="rect">
            <a:avLst/>
          </a:prstGeom>
          <a:ln w="3175">
            <a:solidFill>
              <a:schemeClr val="bg2">
                <a:lumMod val="75000"/>
              </a:schemeClr>
            </a:solidFill>
          </a:ln>
        </p:spPr>
      </p:pic>
      <p:pic>
        <p:nvPicPr>
          <p:cNvPr id="103435" name="14 Imagen" descr="logo_UPVM.jpg"/>
          <p:cNvPicPr>
            <a:picLocks noChangeAspect="1"/>
          </p:cNvPicPr>
          <p:nvPr/>
        </p:nvPicPr>
        <p:blipFill>
          <a:blip r:embed="rId9"/>
          <a:srcRect/>
          <a:stretch>
            <a:fillRect/>
          </a:stretch>
        </p:blipFill>
        <p:spPr bwMode="auto">
          <a:xfrm>
            <a:off x="611188" y="3068638"/>
            <a:ext cx="692150" cy="307975"/>
          </a:xfrm>
          <a:prstGeom prst="rect">
            <a:avLst/>
          </a:prstGeom>
          <a:noFill/>
          <a:ln w="9525">
            <a:noFill/>
            <a:miter lim="800000"/>
            <a:headEnd/>
            <a:tailEnd/>
          </a:ln>
        </p:spPr>
      </p:pic>
      <p:pic>
        <p:nvPicPr>
          <p:cNvPr id="103436" name="15 Imagen" descr="logo_ CPASF.jpg"/>
          <p:cNvPicPr>
            <a:picLocks noChangeAspect="1"/>
          </p:cNvPicPr>
          <p:nvPr/>
        </p:nvPicPr>
        <p:blipFill>
          <a:blip r:embed="rId10"/>
          <a:srcRect/>
          <a:stretch>
            <a:fillRect/>
          </a:stretch>
        </p:blipFill>
        <p:spPr bwMode="auto">
          <a:xfrm>
            <a:off x="611188" y="3429000"/>
            <a:ext cx="471487" cy="504825"/>
          </a:xfrm>
          <a:prstGeom prst="rect">
            <a:avLst/>
          </a:prstGeom>
          <a:noFill/>
          <a:ln w="9525">
            <a:noFill/>
            <a:miter lim="800000"/>
            <a:headEnd/>
            <a:tailEnd/>
          </a:ln>
        </p:spPr>
      </p:pic>
      <p:pic>
        <p:nvPicPr>
          <p:cNvPr id="103437" name="16 Imagen" descr="logo_IRFMN.jpg"/>
          <p:cNvPicPr>
            <a:picLocks noChangeAspect="1"/>
          </p:cNvPicPr>
          <p:nvPr/>
        </p:nvPicPr>
        <p:blipFill>
          <a:blip r:embed="rId11"/>
          <a:srcRect/>
          <a:stretch>
            <a:fillRect/>
          </a:stretch>
        </p:blipFill>
        <p:spPr bwMode="auto">
          <a:xfrm>
            <a:off x="611188" y="4581525"/>
            <a:ext cx="533400" cy="387350"/>
          </a:xfrm>
          <a:prstGeom prst="rect">
            <a:avLst/>
          </a:prstGeom>
          <a:noFill/>
          <a:ln w="9525">
            <a:noFill/>
            <a:miter lim="800000"/>
            <a:headEnd/>
            <a:tailEnd/>
          </a:ln>
        </p:spPr>
      </p:pic>
      <p:pic>
        <p:nvPicPr>
          <p:cNvPr id="18" name="17 Imagen" descr="logo_BAPES.jpg"/>
          <p:cNvPicPr>
            <a:picLocks noChangeAspect="1"/>
          </p:cNvPicPr>
          <p:nvPr/>
        </p:nvPicPr>
        <p:blipFill>
          <a:blip r:embed="rId12"/>
          <a:stretch>
            <a:fillRect/>
          </a:stretch>
        </p:blipFill>
        <p:spPr>
          <a:xfrm>
            <a:off x="395288" y="5084763"/>
            <a:ext cx="1809750" cy="230187"/>
          </a:xfrm>
          <a:prstGeom prst="rect">
            <a:avLst/>
          </a:prstGeom>
          <a:ln w="1270">
            <a:solidFill>
              <a:schemeClr val="bg2">
                <a:lumMod val="75000"/>
              </a:schemeClr>
            </a:solidFill>
          </a:ln>
        </p:spPr>
      </p:pic>
      <p:sp>
        <p:nvSpPr>
          <p:cNvPr id="103439" name="Rectangle 15"/>
          <p:cNvSpPr>
            <a:spLocks noChangeArrowheads="1"/>
          </p:cNvSpPr>
          <p:nvPr/>
        </p:nvSpPr>
        <p:spPr bwMode="auto">
          <a:xfrm>
            <a:off x="468313" y="5734050"/>
            <a:ext cx="8424862" cy="587375"/>
          </a:xfrm>
          <a:prstGeom prst="rect">
            <a:avLst/>
          </a:prstGeom>
          <a:noFill/>
          <a:ln w="9525">
            <a:noFill/>
            <a:miter lim="800000"/>
            <a:headEnd/>
            <a:tailEnd/>
          </a:ln>
          <a:effectLst/>
        </p:spPr>
        <p:txBody>
          <a:bodyPr>
            <a:prstTxWarp prst="textNoShape">
              <a:avLst/>
            </a:prstTxWarp>
            <a:spAutoFit/>
          </a:bodyPr>
          <a:lstStyle/>
          <a:p>
            <a:pPr>
              <a:lnSpc>
                <a:spcPct val="90000"/>
              </a:lnSpc>
              <a:spcBef>
                <a:spcPct val="20000"/>
              </a:spcBef>
            </a:pPr>
            <a:r>
              <a:rPr lang="en-US" i="1">
                <a:latin typeface="Verdana" charset="0"/>
              </a:rPr>
              <a:t>Associated Partners are responsible for carrying out all the core activities of the project.</a:t>
            </a:r>
          </a:p>
        </p:txBody>
      </p:sp>
      <p:sp>
        <p:nvSpPr>
          <p:cNvPr id="103440" name="Rectangle 16"/>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p:txBody>
          <a:bodyPr/>
          <a:lstStyle/>
          <a:p>
            <a:r>
              <a:rPr lang="es-ES" sz="3600">
                <a:latin typeface="Century Gothic" charset="0"/>
              </a:rPr>
              <a:t>Collaborating Partners</a:t>
            </a:r>
          </a:p>
        </p:txBody>
      </p:sp>
      <p:sp>
        <p:nvSpPr>
          <p:cNvPr id="15363" name="Rectangle 3"/>
          <p:cNvSpPr>
            <a:spLocks noGrp="1" noChangeArrowheads="1"/>
          </p:cNvSpPr>
          <p:nvPr>
            <p:ph type="body" idx="4294967295"/>
          </p:nvPr>
        </p:nvSpPr>
        <p:spPr>
          <a:xfrm>
            <a:off x="2051050" y="1557338"/>
            <a:ext cx="6842125" cy="3887787"/>
          </a:xfrm>
        </p:spPr>
        <p:txBody>
          <a:bodyPr/>
          <a:lstStyle/>
          <a:p>
            <a:pPr marL="177800" indent="-177800">
              <a:lnSpc>
                <a:spcPct val="105000"/>
              </a:lnSpc>
              <a:spcBef>
                <a:spcPct val="40000"/>
              </a:spcBef>
            </a:pPr>
            <a:r>
              <a:rPr lang="es-ES" sz="1600">
                <a:solidFill>
                  <a:srgbClr val="000066"/>
                </a:solidFill>
                <a:latin typeface="Verdana" charset="0"/>
              </a:rPr>
              <a:t>National Alliance of people with rare diseases (NAPRD, Bulgaria)</a:t>
            </a:r>
          </a:p>
          <a:p>
            <a:pPr marL="177800" indent="-177800">
              <a:lnSpc>
                <a:spcPct val="105000"/>
              </a:lnSpc>
              <a:spcBef>
                <a:spcPct val="40000"/>
              </a:spcBef>
            </a:pPr>
            <a:r>
              <a:rPr lang="es-ES" sz="1600">
                <a:solidFill>
                  <a:srgbClr val="000066"/>
                </a:solidFill>
                <a:latin typeface="Verdana" charset="0"/>
              </a:rPr>
              <a:t>Consulta Nazionale delle Malattie Rare (Italy)    </a:t>
            </a:r>
          </a:p>
          <a:p>
            <a:pPr marL="177800" indent="-177800">
              <a:lnSpc>
                <a:spcPct val="105000"/>
              </a:lnSpc>
              <a:spcBef>
                <a:spcPct val="40000"/>
              </a:spcBef>
            </a:pPr>
            <a:r>
              <a:rPr lang="es-ES" sz="1600">
                <a:solidFill>
                  <a:srgbClr val="000066"/>
                </a:solidFill>
                <a:latin typeface="Verdana" charset="0"/>
              </a:rPr>
              <a:t>Federazione Italiana Malattie Rare (UNIAMO, Italy)  </a:t>
            </a:r>
          </a:p>
          <a:p>
            <a:pPr marL="177800" indent="-177800">
              <a:lnSpc>
                <a:spcPct val="105000"/>
              </a:lnSpc>
              <a:spcBef>
                <a:spcPct val="40000"/>
              </a:spcBef>
            </a:pPr>
            <a:r>
              <a:rPr lang="es-ES" sz="1600">
                <a:solidFill>
                  <a:srgbClr val="000066"/>
                </a:solidFill>
                <a:latin typeface="Verdana" charset="0"/>
              </a:rPr>
              <a:t>Allianz Chronischer Seltener ErKrankungen (ACHSE, Germany) </a:t>
            </a:r>
          </a:p>
          <a:p>
            <a:pPr marL="177800" indent="-177800">
              <a:lnSpc>
                <a:spcPct val="105000"/>
              </a:lnSpc>
              <a:spcBef>
                <a:spcPct val="40000"/>
              </a:spcBef>
            </a:pPr>
            <a:r>
              <a:rPr lang="es-ES" sz="1600">
                <a:solidFill>
                  <a:srgbClr val="000066"/>
                </a:solidFill>
                <a:latin typeface="Verdana" charset="0"/>
              </a:rPr>
              <a:t>Rare Diseases Sweden (SÄLLSYNTA DIAGNOSER, Sweden)</a:t>
            </a:r>
          </a:p>
          <a:p>
            <a:pPr marL="177800" indent="-177800">
              <a:lnSpc>
                <a:spcPct val="105000"/>
              </a:lnSpc>
              <a:spcBef>
                <a:spcPct val="40000"/>
              </a:spcBef>
            </a:pPr>
            <a:r>
              <a:rPr lang="es-ES" sz="1600">
                <a:solidFill>
                  <a:srgbClr val="000066"/>
                </a:solidFill>
                <a:latin typeface="Verdana" charset="0"/>
              </a:rPr>
              <a:t>Hungarian Federation of People with Rare and Congenital  Diseases-Rare Diseases Hungary (HUFERDIS, Hungary)</a:t>
            </a:r>
          </a:p>
          <a:p>
            <a:pPr marL="177800" indent="-177800">
              <a:lnSpc>
                <a:spcPct val="105000"/>
              </a:lnSpc>
              <a:spcBef>
                <a:spcPct val="40000"/>
              </a:spcBef>
            </a:pPr>
            <a:r>
              <a:rPr lang="es-ES" sz="1600">
                <a:solidFill>
                  <a:srgbClr val="000066"/>
                </a:solidFill>
                <a:latin typeface="Verdana" charset="0"/>
              </a:rPr>
              <a:t>Rare Diseases UK-Genetic Interest Group (GIC, United Kingdom)</a:t>
            </a:r>
          </a:p>
          <a:p>
            <a:pPr marL="177800" indent="-177800">
              <a:lnSpc>
                <a:spcPct val="105000"/>
              </a:lnSpc>
              <a:spcBef>
                <a:spcPct val="40000"/>
              </a:spcBef>
            </a:pPr>
            <a:r>
              <a:rPr lang="es-ES" sz="1600">
                <a:solidFill>
                  <a:srgbClr val="000066"/>
                </a:solidFill>
                <a:latin typeface="Verdana" charset="0"/>
              </a:rPr>
              <a:t>Alliance Maladies Rares (France)</a:t>
            </a:r>
          </a:p>
        </p:txBody>
      </p:sp>
      <p:pic>
        <p:nvPicPr>
          <p:cNvPr id="4" name="3 Imagen" descr="logo_NAPRD.jpg"/>
          <p:cNvPicPr>
            <a:picLocks noChangeAspect="1"/>
          </p:cNvPicPr>
          <p:nvPr/>
        </p:nvPicPr>
        <p:blipFill>
          <a:blip r:embed="rId2"/>
          <a:stretch>
            <a:fillRect/>
          </a:stretch>
        </p:blipFill>
        <p:spPr>
          <a:xfrm>
            <a:off x="755650" y="1341438"/>
            <a:ext cx="476250" cy="466725"/>
          </a:xfrm>
          <a:prstGeom prst="rect">
            <a:avLst/>
          </a:prstGeom>
          <a:ln w="3175">
            <a:solidFill>
              <a:schemeClr val="bg2">
                <a:lumMod val="75000"/>
              </a:schemeClr>
            </a:solidFill>
          </a:ln>
        </p:spPr>
      </p:pic>
      <p:pic>
        <p:nvPicPr>
          <p:cNvPr id="141317" name="4 Imagen" descr="consulta_nazionale_malattierare_2.jpg"/>
          <p:cNvPicPr>
            <a:picLocks noChangeAspect="1"/>
          </p:cNvPicPr>
          <p:nvPr/>
        </p:nvPicPr>
        <p:blipFill>
          <a:blip r:embed="rId3"/>
          <a:srcRect/>
          <a:stretch>
            <a:fillRect/>
          </a:stretch>
        </p:blipFill>
        <p:spPr bwMode="auto">
          <a:xfrm>
            <a:off x="755650" y="1844675"/>
            <a:ext cx="549275" cy="468313"/>
          </a:xfrm>
          <a:prstGeom prst="rect">
            <a:avLst/>
          </a:prstGeom>
          <a:noFill/>
          <a:ln w="9525">
            <a:noFill/>
            <a:miter lim="800000"/>
            <a:headEnd/>
            <a:tailEnd/>
          </a:ln>
        </p:spPr>
      </p:pic>
      <p:pic>
        <p:nvPicPr>
          <p:cNvPr id="141318" name="5 Imagen" descr="logo_uniamo.jpg"/>
          <p:cNvPicPr>
            <a:picLocks noChangeAspect="1"/>
          </p:cNvPicPr>
          <p:nvPr/>
        </p:nvPicPr>
        <p:blipFill>
          <a:blip r:embed="rId4"/>
          <a:srcRect l="11159" t="4463" r="15179" b="15179"/>
          <a:stretch>
            <a:fillRect/>
          </a:stretch>
        </p:blipFill>
        <p:spPr bwMode="auto">
          <a:xfrm>
            <a:off x="684213" y="2420938"/>
            <a:ext cx="785812" cy="428625"/>
          </a:xfrm>
          <a:prstGeom prst="rect">
            <a:avLst/>
          </a:prstGeom>
          <a:noFill/>
          <a:ln w="9525">
            <a:noFill/>
            <a:miter lim="800000"/>
            <a:headEnd/>
            <a:tailEnd/>
          </a:ln>
        </p:spPr>
      </p:pic>
      <p:pic>
        <p:nvPicPr>
          <p:cNvPr id="141319" name="6 Imagen" descr="logo_ACHSE.jpg"/>
          <p:cNvPicPr>
            <a:picLocks noChangeAspect="1"/>
          </p:cNvPicPr>
          <p:nvPr/>
        </p:nvPicPr>
        <p:blipFill>
          <a:blip r:embed="rId5"/>
          <a:srcRect/>
          <a:stretch>
            <a:fillRect/>
          </a:stretch>
        </p:blipFill>
        <p:spPr bwMode="auto">
          <a:xfrm>
            <a:off x="684213" y="2924175"/>
            <a:ext cx="847725" cy="271463"/>
          </a:xfrm>
          <a:prstGeom prst="rect">
            <a:avLst/>
          </a:prstGeom>
          <a:noFill/>
          <a:ln w="3175">
            <a:noFill/>
            <a:miter lim="800000"/>
            <a:headEnd/>
            <a:tailEnd/>
          </a:ln>
        </p:spPr>
      </p:pic>
      <p:pic>
        <p:nvPicPr>
          <p:cNvPr id="141320" name="7 Imagen" descr="logo_sallsyntadiagnoser.jpg"/>
          <p:cNvPicPr>
            <a:picLocks noChangeAspect="1"/>
          </p:cNvPicPr>
          <p:nvPr/>
        </p:nvPicPr>
        <p:blipFill>
          <a:blip r:embed="rId6"/>
          <a:srcRect/>
          <a:stretch>
            <a:fillRect/>
          </a:stretch>
        </p:blipFill>
        <p:spPr bwMode="auto">
          <a:xfrm>
            <a:off x="684213" y="3357563"/>
            <a:ext cx="962025" cy="371475"/>
          </a:xfrm>
          <a:prstGeom prst="rect">
            <a:avLst/>
          </a:prstGeom>
          <a:noFill/>
          <a:ln w="9525">
            <a:noFill/>
            <a:miter lim="800000"/>
            <a:headEnd/>
            <a:tailEnd/>
          </a:ln>
        </p:spPr>
      </p:pic>
      <p:pic>
        <p:nvPicPr>
          <p:cNvPr id="141321" name="9 Imagen" descr="logo_rarrediseaseuk.jpg"/>
          <p:cNvPicPr>
            <a:picLocks noChangeAspect="1"/>
          </p:cNvPicPr>
          <p:nvPr/>
        </p:nvPicPr>
        <p:blipFill>
          <a:blip r:embed="rId7"/>
          <a:srcRect/>
          <a:stretch>
            <a:fillRect/>
          </a:stretch>
        </p:blipFill>
        <p:spPr bwMode="auto">
          <a:xfrm>
            <a:off x="611188" y="4365625"/>
            <a:ext cx="1223962" cy="292100"/>
          </a:xfrm>
          <a:prstGeom prst="rect">
            <a:avLst/>
          </a:prstGeom>
          <a:noFill/>
          <a:ln w="9525">
            <a:noFill/>
            <a:miter lim="800000"/>
            <a:headEnd/>
            <a:tailEnd/>
          </a:ln>
        </p:spPr>
      </p:pic>
      <p:pic>
        <p:nvPicPr>
          <p:cNvPr id="141322" name="10 Imagen" descr="logoGIG.jpg"/>
          <p:cNvPicPr>
            <a:picLocks noChangeAspect="1"/>
          </p:cNvPicPr>
          <p:nvPr/>
        </p:nvPicPr>
        <p:blipFill>
          <a:blip r:embed="rId8"/>
          <a:srcRect/>
          <a:stretch>
            <a:fillRect/>
          </a:stretch>
        </p:blipFill>
        <p:spPr bwMode="auto">
          <a:xfrm>
            <a:off x="900113" y="3860800"/>
            <a:ext cx="446087" cy="381000"/>
          </a:xfrm>
          <a:prstGeom prst="rect">
            <a:avLst/>
          </a:prstGeom>
          <a:noFill/>
          <a:ln w="9525">
            <a:noFill/>
            <a:miter lim="800000"/>
            <a:headEnd/>
            <a:tailEnd/>
          </a:ln>
        </p:spPr>
      </p:pic>
      <p:sp>
        <p:nvSpPr>
          <p:cNvPr id="141323" name="Rectangle 11"/>
          <p:cNvSpPr>
            <a:spLocks noChangeArrowheads="1"/>
          </p:cNvSpPr>
          <p:nvPr/>
        </p:nvSpPr>
        <p:spPr bwMode="auto">
          <a:xfrm>
            <a:off x="468313" y="5589588"/>
            <a:ext cx="8207375" cy="825500"/>
          </a:xfrm>
          <a:prstGeom prst="rect">
            <a:avLst/>
          </a:prstGeom>
          <a:noFill/>
          <a:ln w="9525">
            <a:noFill/>
            <a:miter lim="800000"/>
            <a:headEnd/>
            <a:tailEnd/>
          </a:ln>
          <a:effectLst/>
        </p:spPr>
        <p:txBody>
          <a:bodyPr>
            <a:prstTxWarp prst="textNoShape">
              <a:avLst/>
            </a:prstTxWarp>
            <a:spAutoFit/>
          </a:bodyPr>
          <a:lstStyle/>
          <a:p>
            <a:r>
              <a:rPr lang="en-US" sz="1600" b="1" i="1">
                <a:latin typeface="Verdana" charset="0"/>
              </a:rPr>
              <a:t>Collaborating Partners contribute to specific activities in the project and provide advice and assistance to ensure that all the objectives proposed are successfully reached.</a:t>
            </a:r>
            <a:endParaRPr lang="es-ES" sz="1600" b="1" i="1">
              <a:latin typeface="Verdana" charset="0"/>
            </a:endParaRPr>
          </a:p>
        </p:txBody>
      </p:sp>
      <p:sp>
        <p:nvSpPr>
          <p:cNvPr id="141324" name="Rectangle 12"/>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
        <p:nvSpPr>
          <p:cNvPr id="141325" name="AutoShape 13" descr="?ui=2&amp;ik=4ec35c2e38&amp;view=att&amp;th=12ccfa205f2bbe6d&amp;attid=0"/>
          <p:cNvSpPr>
            <a:spLocks noChangeAspect="1" noChangeArrowheads="1"/>
          </p:cNvSpPr>
          <p:nvPr/>
        </p:nvSpPr>
        <p:spPr bwMode="auto">
          <a:xfrm>
            <a:off x="4419600" y="3276600"/>
            <a:ext cx="304800" cy="304800"/>
          </a:xfrm>
          <a:prstGeom prst="rect">
            <a:avLst/>
          </a:prstGeom>
          <a:noFill/>
        </p:spPr>
        <p:txBody>
          <a:bodyPr>
            <a:prstTxWarp prst="textNoShape">
              <a:avLst/>
            </a:prstTxWarp>
          </a:bodyPr>
          <a:lstStyle/>
          <a:p>
            <a:endParaRPr lang="es-ES_tradnl"/>
          </a:p>
        </p:txBody>
      </p:sp>
      <p:sp>
        <p:nvSpPr>
          <p:cNvPr id="141326" name="AutoShape 14" descr="?ui=2&amp;ik=4ec35c2e38&amp;view=att&amp;th=12ccfa205f2bbe6d&amp;attid=0"/>
          <p:cNvSpPr>
            <a:spLocks noChangeAspect="1" noChangeArrowheads="1"/>
          </p:cNvSpPr>
          <p:nvPr/>
        </p:nvSpPr>
        <p:spPr bwMode="auto">
          <a:xfrm>
            <a:off x="4419600" y="3276600"/>
            <a:ext cx="304800" cy="304800"/>
          </a:xfrm>
          <a:prstGeom prst="rect">
            <a:avLst/>
          </a:prstGeom>
          <a:noFill/>
        </p:spPr>
        <p:txBody>
          <a:bodyPr>
            <a:prstTxWarp prst="textNoShape">
              <a:avLst/>
            </a:prstTxWarp>
          </a:bodyPr>
          <a:lstStyle/>
          <a:p>
            <a:endParaRPr lang="es-ES_tradnl"/>
          </a:p>
        </p:txBody>
      </p:sp>
      <p:sp>
        <p:nvSpPr>
          <p:cNvPr id="141327" name="AutoShape 15" descr="?ui=2&amp;ik=4ec35c2e38&amp;view=att&amp;th=12ccfa205f2bbe6d&amp;attid=0"/>
          <p:cNvSpPr>
            <a:spLocks noChangeAspect="1" noChangeArrowheads="1"/>
          </p:cNvSpPr>
          <p:nvPr/>
        </p:nvSpPr>
        <p:spPr bwMode="auto">
          <a:xfrm>
            <a:off x="155575" y="46038"/>
            <a:ext cx="304800" cy="304800"/>
          </a:xfrm>
          <a:prstGeom prst="rect">
            <a:avLst/>
          </a:prstGeom>
          <a:noFill/>
        </p:spPr>
        <p:txBody>
          <a:bodyPr>
            <a:prstTxWarp prst="textNoShape">
              <a:avLst/>
            </a:prstTxWarp>
          </a:bodyPr>
          <a:lstStyle/>
          <a:p>
            <a:endParaRPr lang="es-ES_tradnl"/>
          </a:p>
        </p:txBody>
      </p:sp>
      <p:pic>
        <p:nvPicPr>
          <p:cNvPr id="141328" name="Picture 16" descr="alliance-maladies-rares-logo"/>
          <p:cNvPicPr>
            <a:picLocks noChangeAspect="1" noChangeArrowheads="1"/>
          </p:cNvPicPr>
          <p:nvPr/>
        </p:nvPicPr>
        <p:blipFill>
          <a:blip r:embed="rId9"/>
          <a:srcRect/>
          <a:stretch>
            <a:fillRect/>
          </a:stretch>
        </p:blipFill>
        <p:spPr bwMode="auto">
          <a:xfrm>
            <a:off x="900113" y="4724400"/>
            <a:ext cx="608012" cy="60801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ehn_small"/>
          <p:cNvPicPr>
            <a:picLocks noChangeAspect="1" noChangeArrowheads="1"/>
          </p:cNvPicPr>
          <p:nvPr/>
        </p:nvPicPr>
        <p:blipFill>
          <a:blip r:embed="rId3"/>
          <a:srcRect/>
          <a:stretch>
            <a:fillRect/>
          </a:stretch>
        </p:blipFill>
        <p:spPr bwMode="auto">
          <a:xfrm>
            <a:off x="611188" y="1412875"/>
            <a:ext cx="1008062" cy="781050"/>
          </a:xfrm>
          <a:prstGeom prst="rect">
            <a:avLst/>
          </a:prstGeom>
          <a:noFill/>
          <a:ln w="9525">
            <a:noFill/>
            <a:miter lim="800000"/>
            <a:headEnd/>
            <a:tailEnd/>
          </a:ln>
        </p:spPr>
      </p:pic>
      <p:sp>
        <p:nvSpPr>
          <p:cNvPr id="3074" name="Rectangle 2"/>
          <p:cNvSpPr>
            <a:spLocks noGrp="1" noChangeArrowheads="1"/>
          </p:cNvSpPr>
          <p:nvPr>
            <p:ph type="title" idx="4294967295"/>
          </p:nvPr>
        </p:nvSpPr>
        <p:spPr/>
        <p:txBody>
          <a:bodyPr/>
          <a:lstStyle/>
          <a:p>
            <a:r>
              <a:rPr lang="es-ES" sz="3600">
                <a:latin typeface="Century Gothic" charset="0"/>
              </a:rPr>
              <a:t>Collaborating Partners</a:t>
            </a:r>
          </a:p>
        </p:txBody>
      </p:sp>
      <p:sp>
        <p:nvSpPr>
          <p:cNvPr id="6147" name="Rectangle 3"/>
          <p:cNvSpPr>
            <a:spLocks noGrp="1" noChangeArrowheads="1"/>
          </p:cNvSpPr>
          <p:nvPr>
            <p:ph type="body" idx="4294967295"/>
          </p:nvPr>
        </p:nvSpPr>
        <p:spPr>
          <a:xfrm>
            <a:off x="2700338" y="1628775"/>
            <a:ext cx="5472112" cy="4298950"/>
          </a:xfrm>
        </p:spPr>
        <p:txBody>
          <a:bodyPr/>
          <a:lstStyle/>
          <a:p>
            <a:pPr marL="273050" indent="-273050">
              <a:lnSpc>
                <a:spcPct val="110000"/>
              </a:lnSpc>
              <a:spcBef>
                <a:spcPct val="90000"/>
              </a:spcBef>
            </a:pPr>
            <a:r>
              <a:rPr lang="en-US" sz="2000">
                <a:solidFill>
                  <a:srgbClr val="000066"/>
                </a:solidFill>
                <a:latin typeface="Verdana" charset="0"/>
              </a:rPr>
              <a:t>Euro-Histio-Net</a:t>
            </a:r>
          </a:p>
          <a:p>
            <a:pPr marL="273050" indent="-273050">
              <a:lnSpc>
                <a:spcPct val="110000"/>
              </a:lnSpc>
              <a:spcBef>
                <a:spcPct val="90000"/>
              </a:spcBef>
            </a:pPr>
            <a:r>
              <a:rPr lang="en-US" sz="2000">
                <a:solidFill>
                  <a:srgbClr val="000066"/>
                </a:solidFill>
                <a:latin typeface="Verdana" charset="0"/>
              </a:rPr>
              <a:t>CRE Enfermedades Raras (CREER) Burgos, Spain</a:t>
            </a:r>
          </a:p>
          <a:p>
            <a:pPr marL="273050" indent="-273050">
              <a:lnSpc>
                <a:spcPct val="110000"/>
              </a:lnSpc>
              <a:spcBef>
                <a:spcPct val="90000"/>
              </a:spcBef>
            </a:pPr>
            <a:r>
              <a:rPr lang="en-US" sz="2000" i="1">
                <a:solidFill>
                  <a:srgbClr val="000066"/>
                </a:solidFill>
                <a:latin typeface="Verdana" charset="0"/>
              </a:rPr>
              <a:t>We are especially grateful to </a:t>
            </a:r>
            <a:r>
              <a:rPr lang="en-US" sz="2000" b="1" i="1">
                <a:solidFill>
                  <a:srgbClr val="000066"/>
                </a:solidFill>
                <a:latin typeface="Verdana" charset="0"/>
              </a:rPr>
              <a:t>EURORDIS</a:t>
            </a:r>
            <a:r>
              <a:rPr lang="en-US" sz="2000" i="1">
                <a:solidFill>
                  <a:srgbClr val="000066"/>
                </a:solidFill>
                <a:latin typeface="Verdana" charset="0"/>
              </a:rPr>
              <a:t> for their collaboration and assistance that they provide in certain areas fundamental for the development of the project.</a:t>
            </a:r>
          </a:p>
        </p:txBody>
      </p:sp>
      <p:sp>
        <p:nvSpPr>
          <p:cNvPr id="142341" name="Rectangle 5"/>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pic>
        <p:nvPicPr>
          <p:cNvPr id="142342" name="Picture 6" descr="Logo del Centro de Referencia Estatal de Atención a Personas con Enfermedades Raras y sus Familias de Burgos"/>
          <p:cNvPicPr>
            <a:picLocks noChangeAspect="1" noChangeArrowheads="1"/>
          </p:cNvPicPr>
          <p:nvPr/>
        </p:nvPicPr>
        <p:blipFill>
          <a:blip r:embed="rId4"/>
          <a:srcRect/>
          <a:stretch>
            <a:fillRect/>
          </a:stretch>
        </p:blipFill>
        <p:spPr bwMode="auto">
          <a:xfrm>
            <a:off x="611188" y="2420938"/>
            <a:ext cx="1008062" cy="804862"/>
          </a:xfrm>
          <a:prstGeom prst="rect">
            <a:avLst/>
          </a:prstGeom>
          <a:noFill/>
          <a:ln w="9525">
            <a:noFill/>
            <a:miter lim="800000"/>
            <a:headEnd/>
            <a:tailEnd/>
          </a:ln>
        </p:spPr>
      </p:pic>
      <p:pic>
        <p:nvPicPr>
          <p:cNvPr id="142343" name="Picture 7" descr="Eurordis, Rare Diseases Europe"/>
          <p:cNvPicPr>
            <a:picLocks noChangeAspect="1" noChangeArrowheads="1"/>
          </p:cNvPicPr>
          <p:nvPr/>
        </p:nvPicPr>
        <p:blipFill>
          <a:blip r:embed="rId5"/>
          <a:srcRect/>
          <a:stretch>
            <a:fillRect/>
          </a:stretch>
        </p:blipFill>
        <p:spPr bwMode="auto">
          <a:xfrm>
            <a:off x="684213" y="3789363"/>
            <a:ext cx="1828800" cy="571500"/>
          </a:xfrm>
          <a:prstGeom prst="rect">
            <a:avLst/>
          </a:prstGeom>
          <a:noFill/>
        </p:spPr>
      </p:pic>
      <p:sp>
        <p:nvSpPr>
          <p:cNvPr id="142344" name="Rectangle 8"/>
          <p:cNvSpPr>
            <a:spLocks noChangeArrowheads="1"/>
          </p:cNvSpPr>
          <p:nvPr/>
        </p:nvSpPr>
        <p:spPr bwMode="auto">
          <a:xfrm>
            <a:off x="468313" y="5589588"/>
            <a:ext cx="8207375" cy="825500"/>
          </a:xfrm>
          <a:prstGeom prst="rect">
            <a:avLst/>
          </a:prstGeom>
          <a:noFill/>
          <a:ln w="9525">
            <a:noFill/>
            <a:miter lim="800000"/>
            <a:headEnd/>
            <a:tailEnd/>
          </a:ln>
          <a:effectLst/>
        </p:spPr>
        <p:txBody>
          <a:bodyPr>
            <a:prstTxWarp prst="textNoShape">
              <a:avLst/>
            </a:prstTxWarp>
            <a:spAutoFit/>
          </a:bodyPr>
          <a:lstStyle/>
          <a:p>
            <a:r>
              <a:rPr lang="en-US" sz="1600" b="1" i="1">
                <a:latin typeface="Verdana" charset="0"/>
              </a:rPr>
              <a:t>Collaborating Partners contribute to specific activities in the project and provide advice and assistance to ensure that all the objectives proposed are successfully reached.</a:t>
            </a:r>
            <a:endParaRPr lang="es-ES" sz="1600" b="1" i="1">
              <a:latin typeface="Verdana"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ES" sz="3600">
                <a:latin typeface="Century Gothic" charset="0"/>
              </a:rPr>
              <a:t>Development</a:t>
            </a:r>
          </a:p>
        </p:txBody>
      </p:sp>
      <p:sp>
        <p:nvSpPr>
          <p:cNvPr id="117764" name="AutoShape 4"/>
          <p:cNvSpPr>
            <a:spLocks noChangeArrowheads="1"/>
          </p:cNvSpPr>
          <p:nvPr/>
        </p:nvSpPr>
        <p:spPr bwMode="auto">
          <a:xfrm rot="-3306396">
            <a:off x="4587082" y="2118518"/>
            <a:ext cx="762000" cy="1223963"/>
          </a:xfrm>
          <a:prstGeom prst="downArrow">
            <a:avLst>
              <a:gd name="adj1" fmla="val 23324"/>
              <a:gd name="adj2" fmla="val 80841"/>
            </a:avLst>
          </a:prstGeom>
          <a:solidFill>
            <a:srgbClr val="000066"/>
          </a:solidFill>
          <a:ln w="9525">
            <a:solidFill>
              <a:schemeClr val="tx1"/>
            </a:solidFill>
            <a:miter lim="800000"/>
            <a:headEnd/>
            <a:tailEnd/>
          </a:ln>
          <a:effectLst/>
        </p:spPr>
        <p:txBody>
          <a:bodyPr wrap="none" anchor="ctr">
            <a:prstTxWarp prst="textNoShape">
              <a:avLst/>
            </a:prstTxWarp>
          </a:bodyPr>
          <a:lstStyle/>
          <a:p>
            <a:endParaRPr lang="es-ES_tradnl"/>
          </a:p>
        </p:txBody>
      </p:sp>
      <p:sp>
        <p:nvSpPr>
          <p:cNvPr id="117766" name="Rectangle 6"/>
          <p:cNvSpPr>
            <a:spLocks noChangeArrowheads="1"/>
          </p:cNvSpPr>
          <p:nvPr/>
        </p:nvSpPr>
        <p:spPr bwMode="auto">
          <a:xfrm>
            <a:off x="6673850" y="0"/>
            <a:ext cx="2470150" cy="366713"/>
          </a:xfrm>
          <a:prstGeom prst="rect">
            <a:avLst/>
          </a:prstGeom>
          <a:noFill/>
          <a:ln w="9525">
            <a:noFill/>
            <a:miter lim="800000"/>
            <a:headEnd/>
            <a:tailEnd/>
          </a:ln>
          <a:effectLst/>
        </p:spPr>
        <p:txBody>
          <a:bodyPr>
            <a:prstTxWarp prst="textNoShape">
              <a:avLst/>
            </a:prstTxWarp>
            <a:spAutoFit/>
          </a:bodyPr>
          <a:lstStyle/>
          <a:p>
            <a:pPr algn="r"/>
            <a:r>
              <a:rPr lang="es-ES">
                <a:solidFill>
                  <a:srgbClr val="FFFF00"/>
                </a:solidFill>
                <a:latin typeface="Candara" charset="0"/>
              </a:rPr>
              <a:t>www.burqol-rd.com</a:t>
            </a:r>
          </a:p>
        </p:txBody>
      </p:sp>
      <p:sp>
        <p:nvSpPr>
          <p:cNvPr id="117767" name="Oval 7"/>
          <p:cNvSpPr>
            <a:spLocks noChangeArrowheads="1"/>
          </p:cNvSpPr>
          <p:nvPr/>
        </p:nvSpPr>
        <p:spPr bwMode="auto">
          <a:xfrm>
            <a:off x="684213" y="1341438"/>
            <a:ext cx="3671887" cy="1368425"/>
          </a:xfrm>
          <a:prstGeom prst="ellipse">
            <a:avLst/>
          </a:prstGeom>
          <a:solidFill>
            <a:srgbClr val="6699FF"/>
          </a:solidFill>
          <a:ln w="9525">
            <a:solidFill>
              <a:schemeClr val="tx1"/>
            </a:solidFill>
            <a:round/>
            <a:headEnd/>
            <a:tailEnd/>
          </a:ln>
          <a:effectLst/>
        </p:spPr>
        <p:txBody>
          <a:bodyPr wrap="none" anchor="ctr">
            <a:prstTxWarp prst="textNoShape">
              <a:avLst/>
            </a:prstTxWarp>
          </a:bodyPr>
          <a:lstStyle/>
          <a:p>
            <a:pPr marL="342900" indent="-342900" algn="ctr">
              <a:spcBef>
                <a:spcPct val="20000"/>
              </a:spcBef>
            </a:pPr>
            <a:r>
              <a:rPr lang="en-US" b="1">
                <a:solidFill>
                  <a:srgbClr val="000066"/>
                </a:solidFill>
                <a:latin typeface="Candara" charset="0"/>
              </a:rPr>
              <a:t>Selection of 10 RD </a:t>
            </a:r>
          </a:p>
          <a:p>
            <a:pPr marL="342900" indent="-342900" algn="ctr">
              <a:spcBef>
                <a:spcPct val="20000"/>
              </a:spcBef>
            </a:pPr>
            <a:r>
              <a:rPr lang="en-US" b="1">
                <a:solidFill>
                  <a:srgbClr val="000066"/>
                </a:solidFill>
                <a:latin typeface="Candara" charset="0"/>
              </a:rPr>
              <a:t>to be targeted:</a:t>
            </a:r>
          </a:p>
          <a:p>
            <a:pPr marL="342900" indent="-342900" algn="ctr">
              <a:spcBef>
                <a:spcPct val="20000"/>
              </a:spcBef>
            </a:pPr>
            <a:r>
              <a:rPr lang="en-US" b="1">
                <a:solidFill>
                  <a:srgbClr val="000066"/>
                </a:solidFill>
                <a:latin typeface="Candara" charset="0"/>
              </a:rPr>
              <a:t>Delphi panel</a:t>
            </a:r>
            <a:endParaRPr lang="es-ES" b="1">
              <a:latin typeface="Candara" charset="0"/>
            </a:endParaRPr>
          </a:p>
        </p:txBody>
      </p:sp>
      <p:sp>
        <p:nvSpPr>
          <p:cNvPr id="117768" name="Oval 8"/>
          <p:cNvSpPr>
            <a:spLocks noChangeArrowheads="1"/>
          </p:cNvSpPr>
          <p:nvPr/>
        </p:nvSpPr>
        <p:spPr bwMode="auto">
          <a:xfrm>
            <a:off x="5292725" y="2997200"/>
            <a:ext cx="3671888" cy="1368425"/>
          </a:xfrm>
          <a:prstGeom prst="ellipse">
            <a:avLst/>
          </a:prstGeom>
          <a:solidFill>
            <a:srgbClr val="CCCCFF"/>
          </a:solidFill>
          <a:ln w="9525">
            <a:solidFill>
              <a:schemeClr val="tx1"/>
            </a:solidFill>
            <a:round/>
            <a:headEnd/>
            <a:tailEnd/>
          </a:ln>
          <a:effectLst/>
        </p:spPr>
        <p:txBody>
          <a:bodyPr wrap="none" anchor="ctr">
            <a:prstTxWarp prst="textNoShape">
              <a:avLst/>
            </a:prstTxWarp>
          </a:bodyPr>
          <a:lstStyle/>
          <a:p>
            <a:pPr marL="342900" indent="-342900" algn="ctr">
              <a:spcBef>
                <a:spcPct val="20000"/>
              </a:spcBef>
            </a:pPr>
            <a:r>
              <a:rPr lang="en-US" b="1">
                <a:solidFill>
                  <a:srgbClr val="000066"/>
                </a:solidFill>
                <a:latin typeface="Candara" charset="0"/>
              </a:rPr>
              <a:t>Patients and caregivers </a:t>
            </a:r>
          </a:p>
          <a:p>
            <a:pPr marL="342900" indent="-342900" algn="ctr">
              <a:spcBef>
                <a:spcPct val="20000"/>
              </a:spcBef>
            </a:pPr>
            <a:r>
              <a:rPr lang="en-US" b="1">
                <a:solidFill>
                  <a:srgbClr val="000066"/>
                </a:solidFill>
                <a:latin typeface="Candara" charset="0"/>
              </a:rPr>
              <a:t>oriented survey</a:t>
            </a:r>
            <a:endParaRPr lang="es-ES" b="1">
              <a:latin typeface="Candara" charset="0"/>
            </a:endParaRPr>
          </a:p>
        </p:txBody>
      </p:sp>
      <p:sp>
        <p:nvSpPr>
          <p:cNvPr id="117769" name="Oval 9"/>
          <p:cNvSpPr>
            <a:spLocks noChangeArrowheads="1"/>
          </p:cNvSpPr>
          <p:nvPr/>
        </p:nvSpPr>
        <p:spPr bwMode="auto">
          <a:xfrm>
            <a:off x="755650" y="4581525"/>
            <a:ext cx="3671888" cy="1368425"/>
          </a:xfrm>
          <a:prstGeom prst="ellipse">
            <a:avLst/>
          </a:prstGeom>
          <a:solidFill>
            <a:srgbClr val="33CCFF"/>
          </a:solidFill>
          <a:ln w="9525">
            <a:solidFill>
              <a:schemeClr val="tx1"/>
            </a:solidFill>
            <a:round/>
            <a:headEnd/>
            <a:tailEnd/>
          </a:ln>
          <a:effectLst/>
        </p:spPr>
        <p:txBody>
          <a:bodyPr wrap="none" anchor="ctr">
            <a:prstTxWarp prst="textNoShape">
              <a:avLst/>
            </a:prstTxWarp>
          </a:bodyPr>
          <a:lstStyle/>
          <a:p>
            <a:pPr marL="342900" indent="-342900" algn="ctr">
              <a:spcBef>
                <a:spcPct val="20000"/>
              </a:spcBef>
            </a:pPr>
            <a:r>
              <a:rPr lang="en-US" b="1">
                <a:solidFill>
                  <a:srgbClr val="000066"/>
                </a:solidFill>
                <a:latin typeface="Candara" charset="0"/>
              </a:rPr>
              <a:t>Model of socio-economic burden</a:t>
            </a:r>
            <a:endParaRPr lang="es-ES" b="1">
              <a:latin typeface="Candara" charset="0"/>
            </a:endParaRPr>
          </a:p>
        </p:txBody>
      </p:sp>
      <p:sp>
        <p:nvSpPr>
          <p:cNvPr id="117771" name="AutoShape 11"/>
          <p:cNvSpPr>
            <a:spLocks noChangeArrowheads="1"/>
          </p:cNvSpPr>
          <p:nvPr/>
        </p:nvSpPr>
        <p:spPr bwMode="auto">
          <a:xfrm rot="-18577809">
            <a:off x="4658519" y="4061619"/>
            <a:ext cx="762000" cy="1223962"/>
          </a:xfrm>
          <a:prstGeom prst="downArrow">
            <a:avLst>
              <a:gd name="adj1" fmla="val 23324"/>
              <a:gd name="adj2" fmla="val 80840"/>
            </a:avLst>
          </a:prstGeom>
          <a:solidFill>
            <a:srgbClr val="000066"/>
          </a:solidFill>
          <a:ln w="9525">
            <a:solidFill>
              <a:schemeClr val="tx1"/>
            </a:solidFill>
            <a:miter lim="800000"/>
            <a:headEnd/>
            <a:tailEnd/>
          </a:ln>
          <a:effectLst/>
        </p:spPr>
        <p:txBody>
          <a:bodyPr wrap="none" anchor="ctr">
            <a:prstTxWarp prst="textNoShape">
              <a:avLst/>
            </a:prstTxWarp>
          </a:bodyPr>
          <a:lstStyle/>
          <a:p>
            <a:endParaRPr lang="es-ES_tradnl"/>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URQOL2">
  <a:themeElements>
    <a:clrScheme name="BURQO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QO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URQOL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RQOL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RQOL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RQOL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RQOL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RQOL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RQOL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RQOL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RQOL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RQOL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RQOL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RQOL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2812</TotalTime>
  <Words>1234</Words>
  <Application>Microsoft Macintosh PowerPoint</Application>
  <PresentationFormat>Presentación en pantalla (4:3)</PresentationFormat>
  <Paragraphs>153</Paragraphs>
  <Slides>19</Slides>
  <Notes>3</Notes>
  <HiddenSlides>0</HiddenSlides>
  <MMClips>0</MMClips>
  <ScaleCrop>false</ScaleCrop>
  <HeadingPairs>
    <vt:vector size="8" baseType="variant">
      <vt:variant>
        <vt:lpstr>Fuentes usadas</vt:lpstr>
      </vt:variant>
      <vt:variant>
        <vt:i4>5</vt:i4>
      </vt:variant>
      <vt:variant>
        <vt:lpstr>Plantilla de diseño</vt:lpstr>
      </vt:variant>
      <vt:variant>
        <vt:i4>1</vt:i4>
      </vt:variant>
      <vt:variant>
        <vt:lpstr>Servidores OLE incrustados</vt:lpstr>
      </vt:variant>
      <vt:variant>
        <vt:i4>1</vt:i4>
      </vt:variant>
      <vt:variant>
        <vt:lpstr>Títulos de diapositiva</vt:lpstr>
      </vt:variant>
      <vt:variant>
        <vt:i4>19</vt:i4>
      </vt:variant>
    </vt:vector>
  </HeadingPairs>
  <TitlesOfParts>
    <vt:vector size="26" baseType="lpstr">
      <vt:lpstr>Arial</vt:lpstr>
      <vt:lpstr>Century Gothic</vt:lpstr>
      <vt:lpstr>Candara</vt:lpstr>
      <vt:lpstr>Verdana</vt:lpstr>
      <vt:lpstr>Wingdings</vt:lpstr>
      <vt:lpstr>BURQOL2</vt:lpstr>
      <vt:lpstr>Fotografía de Microsoft Photo Editor 3.0</vt:lpstr>
      <vt:lpstr>Social Economic Burden and Health-related Quality of Life in Patients with  Rare Diseases in Europe (BURQOL-RD) A/101205</vt:lpstr>
      <vt:lpstr>Background</vt:lpstr>
      <vt:lpstr>BURQOL-RD  Project</vt:lpstr>
      <vt:lpstr>Main Aim: Model</vt:lpstr>
      <vt:lpstr>Specific objectives</vt:lpstr>
      <vt:lpstr>Associated Partners</vt:lpstr>
      <vt:lpstr>Collaborating Partners</vt:lpstr>
      <vt:lpstr>Collaborating Partners</vt:lpstr>
      <vt:lpstr>Development</vt:lpstr>
      <vt:lpstr>Target RD</vt:lpstr>
      <vt:lpstr>Survey: Patients</vt:lpstr>
      <vt:lpstr>Survey: Caregivers</vt:lpstr>
      <vt:lpstr>On-line questionnaire</vt:lpstr>
      <vt:lpstr>On-line survey in Spain</vt:lpstr>
      <vt:lpstr>Survey in Europe</vt:lpstr>
      <vt:lpstr>Expected outcomes</vt:lpstr>
      <vt:lpstr>Main benefits </vt:lpstr>
      <vt:lpstr>www.burqol-rd.com</vt:lpstr>
      <vt:lpstr>Thank you for your attention!</vt:lpstr>
    </vt:vector>
  </TitlesOfParts>
  <Company>Servicio Canario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BURQOL-RD Kick-off Meeting</dc:title>
  <dc:creator>Melany Worbes</dc:creator>
  <cp:lastModifiedBy>Oswaldo Brito Izquierdo</cp:lastModifiedBy>
  <cp:revision>51</cp:revision>
  <dcterms:created xsi:type="dcterms:W3CDTF">2011-05-31T14:57:50Z</dcterms:created>
  <dcterms:modified xsi:type="dcterms:W3CDTF">2011-05-31T14:58:17Z</dcterms:modified>
</cp:coreProperties>
</file>